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Lst>
  <p:sldIdLst>
    <p:sldId id="256" r:id="rId2"/>
    <p:sldId id="341" r:id="rId3"/>
    <p:sldId id="345" r:id="rId4"/>
    <p:sldId id="348" r:id="rId5"/>
    <p:sldId id="349" r:id="rId6"/>
    <p:sldId id="346" r:id="rId7"/>
    <p:sldId id="350" r:id="rId8"/>
    <p:sldId id="351" r:id="rId9"/>
    <p:sldId id="352" r:id="rId10"/>
    <p:sldId id="353" r:id="rId11"/>
    <p:sldId id="354" r:id="rId12"/>
    <p:sldId id="356" r:id="rId13"/>
    <p:sldId id="357" r:id="rId14"/>
    <p:sldId id="355" r:id="rId15"/>
    <p:sldId id="358" r:id="rId16"/>
    <p:sldId id="359" r:id="rId17"/>
    <p:sldId id="360" r:id="rId18"/>
    <p:sldId id="361" r:id="rId19"/>
    <p:sldId id="362" r:id="rId20"/>
    <p:sldId id="363" r:id="rId21"/>
    <p:sldId id="364" r:id="rId22"/>
    <p:sldId id="347" r:id="rId23"/>
    <p:sldId id="365" r:id="rId24"/>
    <p:sldId id="366" r:id="rId25"/>
    <p:sldId id="367" r:id="rId26"/>
    <p:sldId id="368" r:id="rId27"/>
    <p:sldId id="369" r:id="rId28"/>
    <p:sldId id="370" r:id="rId29"/>
    <p:sldId id="371" r:id="rId30"/>
    <p:sldId id="372" r:id="rId31"/>
    <p:sldId id="373" r:id="rId32"/>
    <p:sldId id="387" r:id="rId33"/>
    <p:sldId id="375" r:id="rId34"/>
    <p:sldId id="377" r:id="rId35"/>
    <p:sldId id="378" r:id="rId36"/>
    <p:sldId id="379" r:id="rId37"/>
    <p:sldId id="381" r:id="rId38"/>
    <p:sldId id="380" r:id="rId39"/>
    <p:sldId id="382" r:id="rId40"/>
    <p:sldId id="384" r:id="rId41"/>
    <p:sldId id="385" r:id="rId42"/>
    <p:sldId id="386" r:id="rId43"/>
    <p:sldId id="343" r:id="rId44"/>
    <p:sldId id="38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1EEC"/>
    <a:srgbClr val="15FF2B"/>
    <a:srgbClr val="FEFEFE"/>
    <a:srgbClr val="414141"/>
    <a:srgbClr val="F0F0F0"/>
    <a:srgbClr val="FFFFFF"/>
    <a:srgbClr val="395A2C"/>
    <a:srgbClr val="444445"/>
    <a:srgbClr val="F1F1F1"/>
    <a:srgbClr val="017E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162" d="100"/>
          <a:sy n="162" d="100"/>
        </p:scale>
        <p:origin x="186" y="14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718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444445"/>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buClr>
                <a:schemeClr val="accent2"/>
              </a:buClr>
              <a:defRPr>
                <a:solidFill>
                  <a:srgbClr val="444445"/>
                </a:solidFill>
              </a:defRPr>
            </a:lvl1pPr>
            <a:lvl2pPr>
              <a:buClr>
                <a:schemeClr val="accent2"/>
              </a:buClr>
              <a:defRPr>
                <a:solidFill>
                  <a:srgbClr val="444445"/>
                </a:solidFill>
              </a:defRPr>
            </a:lvl2pPr>
            <a:lvl3pPr>
              <a:buClr>
                <a:schemeClr val="accent2"/>
              </a:buClr>
              <a:defRPr>
                <a:solidFill>
                  <a:srgbClr val="444445"/>
                </a:solidFill>
              </a:defRPr>
            </a:lvl3pPr>
            <a:lvl4pPr>
              <a:buClr>
                <a:schemeClr val="accent2"/>
              </a:buClr>
              <a:defRPr>
                <a:solidFill>
                  <a:srgbClr val="444445"/>
                </a:solidFill>
              </a:defRPr>
            </a:lvl4pPr>
            <a:lvl5pPr>
              <a:buClr>
                <a:schemeClr val="accent2"/>
              </a:buClr>
              <a:defRPr>
                <a:solidFill>
                  <a:srgbClr val="44444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2479042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FFFFFF"/>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buClr>
                <a:schemeClr val="accent6"/>
              </a:buClr>
              <a:defRPr>
                <a:solidFill>
                  <a:srgbClr val="FFFFFF"/>
                </a:solidFill>
              </a:defRPr>
            </a:lvl1pPr>
            <a:lvl2pPr>
              <a:buClr>
                <a:schemeClr val="accent6"/>
              </a:buClr>
              <a:defRPr>
                <a:solidFill>
                  <a:srgbClr val="FFFFFF"/>
                </a:solidFill>
              </a:defRPr>
            </a:lvl2pPr>
            <a:lvl3pPr>
              <a:buClr>
                <a:schemeClr val="accent6"/>
              </a:buClr>
              <a:defRPr>
                <a:solidFill>
                  <a:srgbClr val="FFFFFF"/>
                </a:solidFill>
              </a:defRPr>
            </a:lvl3pPr>
            <a:lvl4pPr>
              <a:buClr>
                <a:schemeClr val="accent6"/>
              </a:buClr>
              <a:defRPr>
                <a:solidFill>
                  <a:srgbClr val="FFFFFF"/>
                </a:solidFill>
              </a:defRPr>
            </a:lvl4pPr>
            <a:lvl5pPr>
              <a:buClr>
                <a:schemeClr val="accent6"/>
              </a:buCl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16532995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FFFFFF"/>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buClr>
                <a:schemeClr val="accent6"/>
              </a:buClr>
              <a:defRPr>
                <a:solidFill>
                  <a:srgbClr val="FFFFFF"/>
                </a:solidFill>
              </a:defRPr>
            </a:lvl1pPr>
            <a:lvl2pPr>
              <a:buClr>
                <a:schemeClr val="accent6"/>
              </a:buClr>
              <a:defRPr>
                <a:solidFill>
                  <a:srgbClr val="FFFFFF"/>
                </a:solidFill>
              </a:defRPr>
            </a:lvl2pPr>
            <a:lvl3pPr>
              <a:buClr>
                <a:schemeClr val="accent6"/>
              </a:buClr>
              <a:defRPr>
                <a:solidFill>
                  <a:srgbClr val="FFFFFF"/>
                </a:solidFill>
              </a:defRPr>
            </a:lvl3pPr>
            <a:lvl4pPr>
              <a:buClr>
                <a:schemeClr val="accent6"/>
              </a:buClr>
              <a:defRPr>
                <a:solidFill>
                  <a:srgbClr val="FFFFFF"/>
                </a:solidFill>
              </a:defRPr>
            </a:lvl4pPr>
            <a:lvl5pPr>
              <a:buClr>
                <a:schemeClr val="accent6"/>
              </a:buCl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1804613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171717"/>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buClr>
                <a:schemeClr val="accent2"/>
              </a:buClr>
              <a:defRPr>
                <a:solidFill>
                  <a:srgbClr val="171717"/>
                </a:solidFill>
              </a:defRPr>
            </a:lvl1pPr>
            <a:lvl2pPr>
              <a:buClr>
                <a:schemeClr val="accent2"/>
              </a:buClr>
              <a:defRPr>
                <a:solidFill>
                  <a:srgbClr val="171717"/>
                </a:solidFill>
              </a:defRPr>
            </a:lvl2pPr>
            <a:lvl3pPr>
              <a:buClr>
                <a:schemeClr val="accent2"/>
              </a:buClr>
              <a:defRPr>
                <a:solidFill>
                  <a:srgbClr val="171717"/>
                </a:solidFill>
              </a:defRPr>
            </a:lvl3pPr>
            <a:lvl4pPr>
              <a:buClr>
                <a:schemeClr val="accent2"/>
              </a:buClr>
              <a:defRPr>
                <a:solidFill>
                  <a:srgbClr val="171717"/>
                </a:solidFill>
              </a:defRPr>
            </a:lvl4pPr>
            <a:lvl5pPr>
              <a:buClr>
                <a:schemeClr val="accent2"/>
              </a:buClr>
              <a:defRPr>
                <a:solidFill>
                  <a:srgbClr val="17171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1844098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3586997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6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FFFFFF"/>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buClr>
                <a:schemeClr val="accent2"/>
              </a:buClr>
              <a:defRPr>
                <a:solidFill>
                  <a:srgbClr val="FFFFFF"/>
                </a:solidFill>
              </a:defRPr>
            </a:lvl1pPr>
            <a:lvl2pPr>
              <a:buClr>
                <a:schemeClr val="accent2"/>
              </a:buClr>
              <a:defRPr>
                <a:solidFill>
                  <a:srgbClr val="FFFFFF"/>
                </a:solidFill>
              </a:defRPr>
            </a:lvl2pPr>
            <a:lvl3pPr>
              <a:buClr>
                <a:schemeClr val="accent2"/>
              </a:buClr>
              <a:defRPr>
                <a:solidFill>
                  <a:srgbClr val="FFFFFF"/>
                </a:solidFill>
              </a:defRPr>
            </a:lvl3pPr>
            <a:lvl4pPr>
              <a:buClr>
                <a:schemeClr val="accent2"/>
              </a:buClr>
              <a:defRPr>
                <a:solidFill>
                  <a:srgbClr val="FFFFFF"/>
                </a:solidFill>
              </a:defRPr>
            </a:lvl4pPr>
            <a:lvl5pPr>
              <a:buClr>
                <a:schemeClr val="accent2"/>
              </a:buCl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1012544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0E9A4-6E61-4AF5-9711-A3D313611356}"/>
              </a:ext>
            </a:extLst>
          </p:cNvPr>
          <p:cNvSpPr>
            <a:spLocks noGrp="1"/>
          </p:cNvSpPr>
          <p:nvPr>
            <p:ph type="ctrTitle"/>
          </p:nvPr>
        </p:nvSpPr>
        <p:spPr>
          <a:xfrm>
            <a:off x="335947" y="2409479"/>
            <a:ext cx="11391065" cy="893580"/>
          </a:xfrm>
        </p:spPr>
        <p:txBody>
          <a:bodyPr anchor="b">
            <a:normAutofit/>
          </a:bodyPr>
          <a:lstStyle>
            <a:lvl1pPr algn="l">
              <a:defRPr sz="4800">
                <a:solidFill>
                  <a:srgbClr val="FFFFFF"/>
                </a:solidFill>
              </a:defRPr>
            </a:lvl1pPr>
          </a:lstStyle>
          <a:p>
            <a:r>
              <a:rPr lang="en-US"/>
              <a:t>Click to edit Master title style</a:t>
            </a:r>
            <a:endParaRPr lang="en-CA" dirty="0"/>
          </a:p>
        </p:txBody>
      </p:sp>
      <p:sp>
        <p:nvSpPr>
          <p:cNvPr id="3" name="Subtitle 2">
            <a:extLst>
              <a:ext uri="{FF2B5EF4-FFF2-40B4-BE49-F238E27FC236}">
                <a16:creationId xmlns:a16="http://schemas.microsoft.com/office/drawing/2014/main" id="{959B255B-D275-45F6-ACB5-BBD491BB4ADD}"/>
              </a:ext>
            </a:extLst>
          </p:cNvPr>
          <p:cNvSpPr>
            <a:spLocks noGrp="1"/>
          </p:cNvSpPr>
          <p:nvPr>
            <p:ph type="subTitle" idx="1"/>
          </p:nvPr>
        </p:nvSpPr>
        <p:spPr>
          <a:xfrm>
            <a:off x="335947" y="3848999"/>
            <a:ext cx="11391065" cy="1655762"/>
          </a:xfrm>
          <a:prstGeom prst="rect">
            <a:avLst/>
          </a:prstGeom>
        </p:spPr>
        <p:txBody>
          <a:bodyPr/>
          <a:lstStyle>
            <a:lvl1pPr marL="0" indent="0" algn="l">
              <a:buNone/>
              <a:defRPr sz="2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Tree>
    <p:extLst>
      <p:ext uri="{BB962C8B-B14F-4D97-AF65-F5344CB8AC3E}">
        <p14:creationId xmlns:p14="http://schemas.microsoft.com/office/powerpoint/2010/main" val="190359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40C5A8-72D0-4B08-8FDA-49B8D1F97D4C}"/>
              </a:ext>
            </a:extLst>
          </p:cNvPr>
          <p:cNvSpPr>
            <a:spLocks noGrp="1"/>
          </p:cNvSpPr>
          <p:nvPr>
            <p:ph type="title"/>
          </p:nvPr>
        </p:nvSpPr>
        <p:spPr>
          <a:xfrm>
            <a:off x="838200" y="727514"/>
            <a:ext cx="10515600" cy="656148"/>
          </a:xfrm>
          <a:prstGeom prst="rect">
            <a:avLst/>
          </a:prstGeom>
        </p:spPr>
        <p:txBody>
          <a:bodyPr vert="horz" lIns="91440" tIns="45720" rIns="91440" bIns="45720" rtlCol="0" anchor="ctr">
            <a:normAutofit/>
          </a:bodyPr>
          <a:lstStyle/>
          <a:p>
            <a:r>
              <a:rPr lang="en-US"/>
              <a:t>Click to edit Master title style</a:t>
            </a:r>
            <a:endParaRPr lang="en-CA" dirty="0"/>
          </a:p>
        </p:txBody>
      </p:sp>
      <p:sp>
        <p:nvSpPr>
          <p:cNvPr id="3" name="Text Placeholder 2">
            <a:extLst>
              <a:ext uri="{FF2B5EF4-FFF2-40B4-BE49-F238E27FC236}">
                <a16:creationId xmlns:a16="http://schemas.microsoft.com/office/drawing/2014/main" id="{38E5D9C3-E281-4B14-8306-28D6CE33EC59}"/>
              </a:ext>
            </a:extLst>
          </p:cNvPr>
          <p:cNvSpPr>
            <a:spLocks noGrp="1"/>
          </p:cNvSpPr>
          <p:nvPr>
            <p:ph type="body" idx="1"/>
          </p:nvPr>
        </p:nvSpPr>
        <p:spPr>
          <a:xfrm>
            <a:off x="838200" y="1825624"/>
            <a:ext cx="10515600" cy="48421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104173793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s://jupyter.utoronto.ca/hub/user-redirect/git-pull?repo=https%3A%2F%2Fgithub.com%2FCME538%2FCME538-material&amp;urlpath=lab%2Ftree%2FCME538-material%2Flectures%2Fweek2%2Flecture3%2Fnotebooks%2Fweek2_lecture3.ipynb&amp;branch=master" TargetMode="Externa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4893F-F3C7-4786-BADF-93FA7B12E557}"/>
              </a:ext>
            </a:extLst>
          </p:cNvPr>
          <p:cNvSpPr>
            <a:spLocks noGrp="1"/>
          </p:cNvSpPr>
          <p:nvPr>
            <p:ph type="ctrTitle"/>
          </p:nvPr>
        </p:nvSpPr>
        <p:spPr/>
        <p:txBody>
          <a:bodyPr>
            <a:normAutofit/>
          </a:bodyPr>
          <a:lstStyle/>
          <a:p>
            <a:r>
              <a:rPr lang="en-CA" b="1" dirty="0"/>
              <a:t>CME</a:t>
            </a:r>
            <a:r>
              <a:rPr lang="en-CA" b="1" dirty="0">
                <a:solidFill>
                  <a:schemeClr val="accent1"/>
                </a:solidFill>
              </a:rPr>
              <a:t>538</a:t>
            </a:r>
            <a:r>
              <a:rPr lang="en-CA" dirty="0"/>
              <a:t> Introduction </a:t>
            </a:r>
            <a:r>
              <a:rPr lang="en-CA" dirty="0">
                <a:solidFill>
                  <a:schemeClr val="accent1"/>
                </a:solidFill>
              </a:rPr>
              <a:t>to</a:t>
            </a:r>
            <a:r>
              <a:rPr lang="en-CA" dirty="0"/>
              <a:t> Data Science</a:t>
            </a:r>
          </a:p>
        </p:txBody>
      </p:sp>
      <p:sp>
        <p:nvSpPr>
          <p:cNvPr id="7" name="Subtitle 2">
            <a:extLst>
              <a:ext uri="{FF2B5EF4-FFF2-40B4-BE49-F238E27FC236}">
                <a16:creationId xmlns:a16="http://schemas.microsoft.com/office/drawing/2014/main" id="{CAD49533-4DBC-4110-BB30-D092E5E5507A}"/>
              </a:ext>
            </a:extLst>
          </p:cNvPr>
          <p:cNvSpPr>
            <a:spLocks noGrp="1"/>
          </p:cNvSpPr>
          <p:nvPr>
            <p:ph type="subTitle" idx="1"/>
          </p:nvPr>
        </p:nvSpPr>
        <p:spPr>
          <a:xfrm>
            <a:off x="335947" y="3848999"/>
            <a:ext cx="11391065" cy="2640291"/>
          </a:xfrm>
        </p:spPr>
        <p:txBody>
          <a:bodyPr/>
          <a:lstStyle/>
          <a:p>
            <a:r>
              <a:rPr lang="en-US" b="1" dirty="0"/>
              <a:t>Week </a:t>
            </a:r>
            <a:r>
              <a:rPr lang="en-US" b="1" dirty="0">
                <a:solidFill>
                  <a:schemeClr val="accent6"/>
                </a:solidFill>
              </a:rPr>
              <a:t>2</a:t>
            </a:r>
            <a:r>
              <a:rPr lang="en-US" b="1" dirty="0"/>
              <a:t> </a:t>
            </a:r>
            <a:r>
              <a:rPr lang="en-US" dirty="0">
                <a:solidFill>
                  <a:schemeClr val="accent2"/>
                </a:solidFill>
              </a:rPr>
              <a:t>|</a:t>
            </a:r>
            <a:r>
              <a:rPr lang="en-US" dirty="0"/>
              <a:t> Lecture </a:t>
            </a:r>
            <a:r>
              <a:rPr lang="en-US" dirty="0">
                <a:solidFill>
                  <a:schemeClr val="accent6"/>
                </a:solidFill>
              </a:rPr>
              <a:t>3</a:t>
            </a:r>
            <a:r>
              <a:rPr lang="en-US" dirty="0"/>
              <a:t> </a:t>
            </a:r>
            <a:r>
              <a:rPr lang="en-US" dirty="0">
                <a:solidFill>
                  <a:schemeClr val="accent2"/>
                </a:solidFill>
              </a:rPr>
              <a:t>(</a:t>
            </a:r>
            <a:r>
              <a:rPr lang="en-US" dirty="0">
                <a:solidFill>
                  <a:schemeClr val="accent6"/>
                </a:solidFill>
              </a:rPr>
              <a:t>2</a:t>
            </a:r>
            <a:r>
              <a:rPr lang="en-US" dirty="0"/>
              <a:t>.</a:t>
            </a:r>
            <a:r>
              <a:rPr lang="en-US" dirty="0">
                <a:solidFill>
                  <a:schemeClr val="accent6"/>
                </a:solidFill>
              </a:rPr>
              <a:t>3</a:t>
            </a:r>
            <a:r>
              <a:rPr lang="en-US" dirty="0">
                <a:solidFill>
                  <a:schemeClr val="accent2"/>
                </a:solidFill>
              </a:rPr>
              <a:t>)</a:t>
            </a:r>
          </a:p>
          <a:p>
            <a:r>
              <a:rPr lang="en-US" dirty="0"/>
              <a:t>Pandas </a:t>
            </a:r>
            <a:r>
              <a:rPr lang="en-US" dirty="0">
                <a:solidFill>
                  <a:schemeClr val="accent6"/>
                </a:solidFill>
              </a:rPr>
              <a:t>III</a:t>
            </a:r>
            <a:r>
              <a:rPr lang="en-US" dirty="0">
                <a:solidFill>
                  <a:schemeClr val="accent1"/>
                </a:solidFill>
              </a:rPr>
              <a:t>.</a:t>
            </a:r>
          </a:p>
          <a:p>
            <a:endParaRPr lang="en-US" dirty="0">
              <a:solidFill>
                <a:schemeClr val="accent1"/>
              </a:solidFill>
            </a:endParaRPr>
          </a:p>
          <a:p>
            <a:endParaRPr lang="en-US" dirty="0">
              <a:solidFill>
                <a:schemeClr val="accent1"/>
              </a:solidFill>
            </a:endParaRPr>
          </a:p>
        </p:txBody>
      </p:sp>
    </p:spTree>
    <p:extLst>
      <p:ext uri="{BB962C8B-B14F-4D97-AF65-F5344CB8AC3E}">
        <p14:creationId xmlns:p14="http://schemas.microsoft.com/office/powerpoint/2010/main" val="2210798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07F70-D5F9-44A7-BCD4-D910914F84B3}"/>
              </a:ext>
            </a:extLst>
          </p:cNvPr>
          <p:cNvSpPr>
            <a:spLocks noGrp="1"/>
          </p:cNvSpPr>
          <p:nvPr>
            <p:ph type="title"/>
          </p:nvPr>
        </p:nvSpPr>
        <p:spPr/>
        <p:txBody>
          <a:bodyPr>
            <a:normAutofit fontScale="90000"/>
          </a:bodyPr>
          <a:lstStyle/>
          <a:p>
            <a:r>
              <a:rPr lang="en-CA" dirty="0"/>
              <a:t>Iterating</a:t>
            </a:r>
          </a:p>
        </p:txBody>
      </p:sp>
      <p:sp>
        <p:nvSpPr>
          <p:cNvPr id="3" name="Content Placeholder 2">
            <a:extLst>
              <a:ext uri="{FF2B5EF4-FFF2-40B4-BE49-F238E27FC236}">
                <a16:creationId xmlns:a16="http://schemas.microsoft.com/office/drawing/2014/main" id="{A90C8C97-3E18-42E6-B981-28B6CF448F9B}"/>
              </a:ext>
            </a:extLst>
          </p:cNvPr>
          <p:cNvSpPr>
            <a:spLocks noGrp="1"/>
          </p:cNvSpPr>
          <p:nvPr>
            <p:ph idx="1"/>
          </p:nvPr>
        </p:nvSpPr>
        <p:spPr>
          <a:xfrm>
            <a:off x="838201" y="1825624"/>
            <a:ext cx="5662808" cy="4835479"/>
          </a:xfrm>
        </p:spPr>
        <p:txBody>
          <a:bodyPr/>
          <a:lstStyle/>
          <a:p>
            <a:r>
              <a:rPr lang="en-US" dirty="0"/>
              <a:t>Let’s create 100,000 random geo-positions.</a:t>
            </a:r>
            <a:endParaRPr lang="en-CA" dirty="0"/>
          </a:p>
        </p:txBody>
      </p:sp>
      <p:sp>
        <p:nvSpPr>
          <p:cNvPr id="4" name="Rectangle 3">
            <a:extLst>
              <a:ext uri="{FF2B5EF4-FFF2-40B4-BE49-F238E27FC236}">
                <a16:creationId xmlns:a16="http://schemas.microsoft.com/office/drawing/2014/main" id="{D3A0ACBB-4BEB-498D-B2C0-D1ED883BCF1A}"/>
              </a:ext>
            </a:extLst>
          </p:cNvPr>
          <p:cNvSpPr/>
          <p:nvPr/>
        </p:nvSpPr>
        <p:spPr>
          <a:xfrm>
            <a:off x="6774024" y="494410"/>
            <a:ext cx="5417977" cy="623675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9" name="Picture 8">
            <a:extLst>
              <a:ext uri="{FF2B5EF4-FFF2-40B4-BE49-F238E27FC236}">
                <a16:creationId xmlns:a16="http://schemas.microsoft.com/office/drawing/2014/main" id="{0B77C0D1-3174-42E8-BC6A-A20FEDC68C11}"/>
              </a:ext>
            </a:extLst>
          </p:cNvPr>
          <p:cNvPicPr>
            <a:picLocks noChangeAspect="1"/>
          </p:cNvPicPr>
          <p:nvPr/>
        </p:nvPicPr>
        <p:blipFill rotWithShape="1">
          <a:blip r:embed="rId2"/>
          <a:srcRect l="74673" t="40926" r="1249" b="44948"/>
          <a:stretch/>
        </p:blipFill>
        <p:spPr>
          <a:xfrm>
            <a:off x="6842289" y="1863724"/>
            <a:ext cx="5337011" cy="1006394"/>
          </a:xfrm>
          <a:prstGeom prst="rect">
            <a:avLst/>
          </a:prstGeom>
        </p:spPr>
      </p:pic>
      <p:pic>
        <p:nvPicPr>
          <p:cNvPr id="10" name="Picture 9">
            <a:extLst>
              <a:ext uri="{FF2B5EF4-FFF2-40B4-BE49-F238E27FC236}">
                <a16:creationId xmlns:a16="http://schemas.microsoft.com/office/drawing/2014/main" id="{92DDE4C7-4427-4144-95A1-D6B499A50A12}"/>
              </a:ext>
            </a:extLst>
          </p:cNvPr>
          <p:cNvPicPr>
            <a:picLocks noChangeAspect="1"/>
          </p:cNvPicPr>
          <p:nvPr/>
        </p:nvPicPr>
        <p:blipFill rotWithShape="1">
          <a:blip r:embed="rId2"/>
          <a:srcRect l="74673" t="55052" r="15505" b="25695"/>
          <a:stretch/>
        </p:blipFill>
        <p:spPr>
          <a:xfrm>
            <a:off x="6842289" y="3175000"/>
            <a:ext cx="3688744" cy="2324100"/>
          </a:xfrm>
          <a:prstGeom prst="rect">
            <a:avLst/>
          </a:prstGeom>
        </p:spPr>
      </p:pic>
    </p:spTree>
    <p:extLst>
      <p:ext uri="{BB962C8B-B14F-4D97-AF65-F5344CB8AC3E}">
        <p14:creationId xmlns:p14="http://schemas.microsoft.com/office/powerpoint/2010/main" val="974211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07F70-D5F9-44A7-BCD4-D910914F84B3}"/>
              </a:ext>
            </a:extLst>
          </p:cNvPr>
          <p:cNvSpPr>
            <a:spLocks noGrp="1"/>
          </p:cNvSpPr>
          <p:nvPr>
            <p:ph type="title"/>
          </p:nvPr>
        </p:nvSpPr>
        <p:spPr/>
        <p:txBody>
          <a:bodyPr>
            <a:normAutofit fontScale="90000"/>
          </a:bodyPr>
          <a:lstStyle/>
          <a:p>
            <a:r>
              <a:rPr lang="en-CA" dirty="0"/>
              <a:t>Iterating</a:t>
            </a:r>
          </a:p>
        </p:txBody>
      </p:sp>
      <p:sp>
        <p:nvSpPr>
          <p:cNvPr id="3" name="Content Placeholder 2">
            <a:extLst>
              <a:ext uri="{FF2B5EF4-FFF2-40B4-BE49-F238E27FC236}">
                <a16:creationId xmlns:a16="http://schemas.microsoft.com/office/drawing/2014/main" id="{A90C8C97-3E18-42E6-B981-28B6CF448F9B}"/>
              </a:ext>
            </a:extLst>
          </p:cNvPr>
          <p:cNvSpPr>
            <a:spLocks noGrp="1"/>
          </p:cNvSpPr>
          <p:nvPr>
            <p:ph idx="1"/>
          </p:nvPr>
        </p:nvSpPr>
        <p:spPr>
          <a:xfrm>
            <a:off x="838201" y="1825624"/>
            <a:ext cx="5662808" cy="4835479"/>
          </a:xfrm>
        </p:spPr>
        <p:txBody>
          <a:bodyPr/>
          <a:lstStyle/>
          <a:p>
            <a:r>
              <a:rPr lang="en-US" dirty="0"/>
              <a:t>Our task is to loop through these random geo-positions and calculate the distance between them and Toronto.</a:t>
            </a:r>
            <a:endParaRPr lang="en-CA" dirty="0"/>
          </a:p>
        </p:txBody>
      </p:sp>
      <p:sp>
        <p:nvSpPr>
          <p:cNvPr id="4" name="Rectangle 3">
            <a:extLst>
              <a:ext uri="{FF2B5EF4-FFF2-40B4-BE49-F238E27FC236}">
                <a16:creationId xmlns:a16="http://schemas.microsoft.com/office/drawing/2014/main" id="{D3A0ACBB-4BEB-498D-B2C0-D1ED883BCF1A}"/>
              </a:ext>
            </a:extLst>
          </p:cNvPr>
          <p:cNvSpPr/>
          <p:nvPr/>
        </p:nvSpPr>
        <p:spPr>
          <a:xfrm>
            <a:off x="6774024" y="494410"/>
            <a:ext cx="5417977" cy="623675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0" name="Picture 9">
            <a:extLst>
              <a:ext uri="{FF2B5EF4-FFF2-40B4-BE49-F238E27FC236}">
                <a16:creationId xmlns:a16="http://schemas.microsoft.com/office/drawing/2014/main" id="{92DDE4C7-4427-4144-95A1-D6B499A50A12}"/>
              </a:ext>
            </a:extLst>
          </p:cNvPr>
          <p:cNvPicPr>
            <a:picLocks noChangeAspect="1"/>
          </p:cNvPicPr>
          <p:nvPr/>
        </p:nvPicPr>
        <p:blipFill rotWithShape="1">
          <a:blip r:embed="rId2"/>
          <a:srcRect l="74673" t="55052" r="15505" b="25695"/>
          <a:stretch/>
        </p:blipFill>
        <p:spPr>
          <a:xfrm>
            <a:off x="8477856" y="4337003"/>
            <a:ext cx="3688744" cy="2324100"/>
          </a:xfrm>
          <a:prstGeom prst="rect">
            <a:avLst/>
          </a:prstGeom>
        </p:spPr>
      </p:pic>
      <p:sp>
        <p:nvSpPr>
          <p:cNvPr id="7" name="TextBox 6">
            <a:extLst>
              <a:ext uri="{FF2B5EF4-FFF2-40B4-BE49-F238E27FC236}">
                <a16:creationId xmlns:a16="http://schemas.microsoft.com/office/drawing/2014/main" id="{8FFCBAA1-DA28-445A-ADF3-4D9B99983793}"/>
              </a:ext>
            </a:extLst>
          </p:cNvPr>
          <p:cNvSpPr txBox="1"/>
          <p:nvPr/>
        </p:nvSpPr>
        <p:spPr>
          <a:xfrm>
            <a:off x="6937037" y="2424402"/>
            <a:ext cx="1829347" cy="923330"/>
          </a:xfrm>
          <a:prstGeom prst="rect">
            <a:avLst/>
          </a:prstGeom>
          <a:noFill/>
        </p:spPr>
        <p:txBody>
          <a:bodyPr wrap="none" rtlCol="0">
            <a:spAutoFit/>
          </a:bodyPr>
          <a:lstStyle/>
          <a:p>
            <a:r>
              <a:rPr lang="en-CA" dirty="0">
                <a:solidFill>
                  <a:srgbClr val="FF0000"/>
                </a:solidFill>
              </a:rPr>
              <a:t>Toronto </a:t>
            </a:r>
          </a:p>
          <a:p>
            <a:r>
              <a:rPr lang="en-CA" dirty="0" err="1">
                <a:solidFill>
                  <a:srgbClr val="FF0000"/>
                </a:solidFill>
              </a:rPr>
              <a:t>lat</a:t>
            </a:r>
            <a:r>
              <a:rPr lang="en-CA" dirty="0">
                <a:solidFill>
                  <a:srgbClr val="FF0000"/>
                </a:solidFill>
              </a:rPr>
              <a:t>: 43.651070 </a:t>
            </a:r>
          </a:p>
          <a:p>
            <a:r>
              <a:rPr lang="en-CA" dirty="0" err="1">
                <a:solidFill>
                  <a:srgbClr val="FF0000"/>
                </a:solidFill>
              </a:rPr>
              <a:t>lon</a:t>
            </a:r>
            <a:r>
              <a:rPr lang="en-CA" dirty="0">
                <a:solidFill>
                  <a:srgbClr val="FF0000"/>
                </a:solidFill>
              </a:rPr>
              <a:t>: -79.347015</a:t>
            </a:r>
          </a:p>
        </p:txBody>
      </p:sp>
      <p:sp>
        <p:nvSpPr>
          <p:cNvPr id="8" name="TextBox 7">
            <a:extLst>
              <a:ext uri="{FF2B5EF4-FFF2-40B4-BE49-F238E27FC236}">
                <a16:creationId xmlns:a16="http://schemas.microsoft.com/office/drawing/2014/main" id="{6AB64477-EF5B-4D00-9CA9-B7D17D9DF9CB}"/>
              </a:ext>
            </a:extLst>
          </p:cNvPr>
          <p:cNvSpPr txBox="1"/>
          <p:nvPr/>
        </p:nvSpPr>
        <p:spPr>
          <a:xfrm>
            <a:off x="10312106" y="2424402"/>
            <a:ext cx="1760418" cy="923330"/>
          </a:xfrm>
          <a:prstGeom prst="rect">
            <a:avLst/>
          </a:prstGeom>
          <a:noFill/>
        </p:spPr>
        <p:txBody>
          <a:bodyPr wrap="none" rtlCol="0">
            <a:spAutoFit/>
          </a:bodyPr>
          <a:lstStyle/>
          <a:p>
            <a:r>
              <a:rPr lang="en-CA" dirty="0">
                <a:solidFill>
                  <a:schemeClr val="accent2"/>
                </a:solidFill>
              </a:rPr>
              <a:t>Point</a:t>
            </a:r>
          </a:p>
          <a:p>
            <a:r>
              <a:rPr lang="en-CA" dirty="0" err="1">
                <a:solidFill>
                  <a:schemeClr val="accent2"/>
                </a:solidFill>
              </a:rPr>
              <a:t>lat</a:t>
            </a:r>
            <a:r>
              <a:rPr lang="en-CA" dirty="0">
                <a:solidFill>
                  <a:schemeClr val="accent2"/>
                </a:solidFill>
              </a:rPr>
              <a:t>: -83.111605</a:t>
            </a:r>
          </a:p>
          <a:p>
            <a:r>
              <a:rPr lang="en-CA" dirty="0" err="1">
                <a:solidFill>
                  <a:schemeClr val="accent2"/>
                </a:solidFill>
              </a:rPr>
              <a:t>lon</a:t>
            </a:r>
            <a:r>
              <a:rPr lang="en-CA" dirty="0">
                <a:solidFill>
                  <a:schemeClr val="accent2"/>
                </a:solidFill>
              </a:rPr>
              <a:t>: -87.089523</a:t>
            </a:r>
          </a:p>
        </p:txBody>
      </p:sp>
      <p:cxnSp>
        <p:nvCxnSpPr>
          <p:cNvPr id="11" name="Straight Arrow Connector 10">
            <a:extLst>
              <a:ext uri="{FF2B5EF4-FFF2-40B4-BE49-F238E27FC236}">
                <a16:creationId xmlns:a16="http://schemas.microsoft.com/office/drawing/2014/main" id="{761D135A-8D70-40B6-9A0C-4A04D5627BE1}"/>
              </a:ext>
            </a:extLst>
          </p:cNvPr>
          <p:cNvCxnSpPr>
            <a:cxnSpLocks/>
          </p:cNvCxnSpPr>
          <p:nvPr/>
        </p:nvCxnSpPr>
        <p:spPr>
          <a:xfrm flipV="1">
            <a:off x="10004728" y="3429000"/>
            <a:ext cx="523572" cy="15144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A6418C46-0079-4D60-B802-7408361CD132}"/>
              </a:ext>
            </a:extLst>
          </p:cNvPr>
          <p:cNvPicPr>
            <a:picLocks noChangeAspect="1"/>
          </p:cNvPicPr>
          <p:nvPr/>
        </p:nvPicPr>
        <p:blipFill rotWithShape="1">
          <a:blip r:embed="rId3"/>
          <a:srcRect l="76389" t="45972" r="13508" b="52004"/>
          <a:stretch/>
        </p:blipFill>
        <p:spPr>
          <a:xfrm>
            <a:off x="7016621" y="1528381"/>
            <a:ext cx="5067300" cy="326334"/>
          </a:xfrm>
          <a:prstGeom prst="rect">
            <a:avLst/>
          </a:prstGeom>
        </p:spPr>
      </p:pic>
      <p:cxnSp>
        <p:nvCxnSpPr>
          <p:cNvPr id="13" name="Straight Arrow Connector 12">
            <a:extLst>
              <a:ext uri="{FF2B5EF4-FFF2-40B4-BE49-F238E27FC236}">
                <a16:creationId xmlns:a16="http://schemas.microsoft.com/office/drawing/2014/main" id="{BC1CD9AC-72EA-48F5-BBF3-2157794F956F}"/>
              </a:ext>
            </a:extLst>
          </p:cNvPr>
          <p:cNvCxnSpPr>
            <a:cxnSpLocks/>
          </p:cNvCxnSpPr>
          <p:nvPr/>
        </p:nvCxnSpPr>
        <p:spPr>
          <a:xfrm flipV="1">
            <a:off x="7882961" y="1953350"/>
            <a:ext cx="1401715" cy="5898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9D3810C-A734-4885-BEFF-4E5BFC86C5F0}"/>
              </a:ext>
            </a:extLst>
          </p:cNvPr>
          <p:cNvCxnSpPr>
            <a:cxnSpLocks/>
          </p:cNvCxnSpPr>
          <p:nvPr/>
        </p:nvCxnSpPr>
        <p:spPr>
          <a:xfrm flipV="1">
            <a:off x="10761995" y="1854716"/>
            <a:ext cx="310837" cy="5696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75614A6-40AC-40D8-AAAF-AD6E84B9B92A}"/>
              </a:ext>
            </a:extLst>
          </p:cNvPr>
          <p:cNvCxnSpPr>
            <a:cxnSpLocks/>
          </p:cNvCxnSpPr>
          <p:nvPr/>
        </p:nvCxnSpPr>
        <p:spPr>
          <a:xfrm flipV="1">
            <a:off x="8070480" y="1051402"/>
            <a:ext cx="0" cy="332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E0E8513-A18B-4EA5-BC82-40C9316CD8FA}"/>
              </a:ext>
            </a:extLst>
          </p:cNvPr>
          <p:cNvSpPr txBox="1"/>
          <p:nvPr/>
        </p:nvSpPr>
        <p:spPr>
          <a:xfrm>
            <a:off x="7349230" y="582795"/>
            <a:ext cx="1470550" cy="461665"/>
          </a:xfrm>
          <a:prstGeom prst="rect">
            <a:avLst/>
          </a:prstGeom>
          <a:noFill/>
        </p:spPr>
        <p:txBody>
          <a:bodyPr wrap="square" rtlCol="0">
            <a:spAutoFit/>
          </a:bodyPr>
          <a:lstStyle/>
          <a:p>
            <a:r>
              <a:rPr lang="en-CA" sz="2400" b="1" dirty="0">
                <a:solidFill>
                  <a:schemeClr val="accent6"/>
                </a:solidFill>
              </a:rPr>
              <a:t>Distance</a:t>
            </a:r>
          </a:p>
        </p:txBody>
      </p:sp>
    </p:spTree>
    <p:extLst>
      <p:ext uri="{BB962C8B-B14F-4D97-AF65-F5344CB8AC3E}">
        <p14:creationId xmlns:p14="http://schemas.microsoft.com/office/powerpoint/2010/main" val="4054288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07F70-D5F9-44A7-BCD4-D910914F84B3}"/>
              </a:ext>
            </a:extLst>
          </p:cNvPr>
          <p:cNvSpPr>
            <a:spLocks noGrp="1"/>
          </p:cNvSpPr>
          <p:nvPr>
            <p:ph type="title"/>
          </p:nvPr>
        </p:nvSpPr>
        <p:spPr/>
        <p:txBody>
          <a:bodyPr>
            <a:normAutofit fontScale="90000"/>
          </a:bodyPr>
          <a:lstStyle/>
          <a:p>
            <a:r>
              <a:rPr lang="en-CA" dirty="0"/>
              <a:t>Iterating</a:t>
            </a:r>
          </a:p>
        </p:txBody>
      </p:sp>
      <p:sp>
        <p:nvSpPr>
          <p:cNvPr id="3" name="Content Placeholder 2">
            <a:extLst>
              <a:ext uri="{FF2B5EF4-FFF2-40B4-BE49-F238E27FC236}">
                <a16:creationId xmlns:a16="http://schemas.microsoft.com/office/drawing/2014/main" id="{A90C8C97-3E18-42E6-B981-28B6CF448F9B}"/>
              </a:ext>
            </a:extLst>
          </p:cNvPr>
          <p:cNvSpPr>
            <a:spLocks noGrp="1"/>
          </p:cNvSpPr>
          <p:nvPr>
            <p:ph idx="1"/>
          </p:nvPr>
        </p:nvSpPr>
        <p:spPr>
          <a:xfrm>
            <a:off x="838201" y="1825624"/>
            <a:ext cx="5662808" cy="4835479"/>
          </a:xfrm>
        </p:spPr>
        <p:txBody>
          <a:bodyPr>
            <a:normAutofit fontScale="92500" lnSpcReduction="20000"/>
          </a:bodyPr>
          <a:lstStyle/>
          <a:p>
            <a:r>
              <a:rPr lang="en-US" dirty="0"/>
              <a:t>Method 1: Simple </a:t>
            </a:r>
            <a:r>
              <a:rPr lang="en-US" b="1" dirty="0">
                <a:solidFill>
                  <a:schemeClr val="accent6"/>
                </a:solidFill>
              </a:rPr>
              <a:t>for</a:t>
            </a:r>
            <a:r>
              <a:rPr lang="en-US" dirty="0"/>
              <a:t> Loop over</a:t>
            </a:r>
            <a:r>
              <a:rPr lang="en-US" b="1" dirty="0">
                <a:solidFill>
                  <a:schemeClr val="accent6"/>
                </a:solidFill>
              </a:rPr>
              <a:t> range()</a:t>
            </a:r>
          </a:p>
          <a:p>
            <a:r>
              <a:rPr lang="en-US" dirty="0"/>
              <a:t>Just about every Pandas beginner I’ve ever worked with (Including myself) has, at some point, attempted to apply a custom function by looping over DataFrame rows one at a time. </a:t>
            </a:r>
          </a:p>
          <a:p>
            <a:r>
              <a:rPr lang="en-US" dirty="0"/>
              <a:t>The advantage of this approach is that it is consistent with the way one would interact with other iterable Python objects, however, crude looping in Pandas does not take advantage of any built-in optimizations, making it extremely inefficient by comparison.</a:t>
            </a:r>
          </a:p>
        </p:txBody>
      </p:sp>
      <p:sp>
        <p:nvSpPr>
          <p:cNvPr id="4" name="Rectangle 3">
            <a:extLst>
              <a:ext uri="{FF2B5EF4-FFF2-40B4-BE49-F238E27FC236}">
                <a16:creationId xmlns:a16="http://schemas.microsoft.com/office/drawing/2014/main" id="{D3A0ACBB-4BEB-498D-B2C0-D1ED883BCF1A}"/>
              </a:ext>
            </a:extLst>
          </p:cNvPr>
          <p:cNvSpPr/>
          <p:nvPr/>
        </p:nvSpPr>
        <p:spPr>
          <a:xfrm>
            <a:off x="6774024" y="494410"/>
            <a:ext cx="5417977" cy="623675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6" name="Picture 5">
            <a:extLst>
              <a:ext uri="{FF2B5EF4-FFF2-40B4-BE49-F238E27FC236}">
                <a16:creationId xmlns:a16="http://schemas.microsoft.com/office/drawing/2014/main" id="{2A9B28E6-F664-4B0F-974C-519D54106D64}"/>
              </a:ext>
            </a:extLst>
          </p:cNvPr>
          <p:cNvPicPr>
            <a:picLocks noChangeAspect="1"/>
          </p:cNvPicPr>
          <p:nvPr/>
        </p:nvPicPr>
        <p:blipFill rotWithShape="1">
          <a:blip r:embed="rId2"/>
          <a:srcRect l="81079" t="24414" r="1392" b="24733"/>
          <a:stretch/>
        </p:blipFill>
        <p:spPr>
          <a:xfrm>
            <a:off x="6820613" y="582658"/>
            <a:ext cx="5326121" cy="4966444"/>
          </a:xfrm>
          <a:prstGeom prst="rect">
            <a:avLst/>
          </a:prstGeom>
        </p:spPr>
      </p:pic>
      <p:pic>
        <p:nvPicPr>
          <p:cNvPr id="16" name="Picture 15">
            <a:extLst>
              <a:ext uri="{FF2B5EF4-FFF2-40B4-BE49-F238E27FC236}">
                <a16:creationId xmlns:a16="http://schemas.microsoft.com/office/drawing/2014/main" id="{4271E5E3-D9B2-4B35-8598-E221FDA826B5}"/>
              </a:ext>
            </a:extLst>
          </p:cNvPr>
          <p:cNvPicPr>
            <a:picLocks noChangeAspect="1"/>
          </p:cNvPicPr>
          <p:nvPr/>
        </p:nvPicPr>
        <p:blipFill rotWithShape="1">
          <a:blip r:embed="rId2"/>
          <a:srcRect l="81079" t="84912" r="1391" b="5355"/>
          <a:stretch/>
        </p:blipFill>
        <p:spPr>
          <a:xfrm>
            <a:off x="6820614" y="5685573"/>
            <a:ext cx="5326122" cy="950613"/>
          </a:xfrm>
          <a:prstGeom prst="rect">
            <a:avLst/>
          </a:prstGeom>
        </p:spPr>
      </p:pic>
    </p:spTree>
    <p:extLst>
      <p:ext uri="{BB962C8B-B14F-4D97-AF65-F5344CB8AC3E}">
        <p14:creationId xmlns:p14="http://schemas.microsoft.com/office/powerpoint/2010/main" val="18858917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07F70-D5F9-44A7-BCD4-D910914F84B3}"/>
              </a:ext>
            </a:extLst>
          </p:cNvPr>
          <p:cNvSpPr>
            <a:spLocks noGrp="1"/>
          </p:cNvSpPr>
          <p:nvPr>
            <p:ph type="title"/>
          </p:nvPr>
        </p:nvSpPr>
        <p:spPr/>
        <p:txBody>
          <a:bodyPr>
            <a:normAutofit fontScale="90000"/>
          </a:bodyPr>
          <a:lstStyle/>
          <a:p>
            <a:r>
              <a:rPr lang="en-CA" dirty="0"/>
              <a:t>Iterating</a:t>
            </a:r>
          </a:p>
        </p:txBody>
      </p:sp>
      <p:sp>
        <p:nvSpPr>
          <p:cNvPr id="3" name="Content Placeholder 2">
            <a:extLst>
              <a:ext uri="{FF2B5EF4-FFF2-40B4-BE49-F238E27FC236}">
                <a16:creationId xmlns:a16="http://schemas.microsoft.com/office/drawing/2014/main" id="{A90C8C97-3E18-42E6-B981-28B6CF448F9B}"/>
              </a:ext>
            </a:extLst>
          </p:cNvPr>
          <p:cNvSpPr>
            <a:spLocks noGrp="1"/>
          </p:cNvSpPr>
          <p:nvPr>
            <p:ph idx="1"/>
          </p:nvPr>
        </p:nvSpPr>
        <p:spPr>
          <a:xfrm>
            <a:off x="838201" y="1825624"/>
            <a:ext cx="5662808" cy="4835479"/>
          </a:xfrm>
        </p:spPr>
        <p:txBody>
          <a:bodyPr/>
          <a:lstStyle/>
          <a:p>
            <a:r>
              <a:rPr lang="en-US" dirty="0"/>
              <a:t>Method 1: Simple </a:t>
            </a:r>
            <a:r>
              <a:rPr lang="en-US" b="1" dirty="0">
                <a:solidFill>
                  <a:schemeClr val="accent6"/>
                </a:solidFill>
              </a:rPr>
              <a:t>for</a:t>
            </a:r>
            <a:r>
              <a:rPr lang="en-US" dirty="0"/>
              <a:t> Loop over</a:t>
            </a:r>
            <a:r>
              <a:rPr lang="en-US" b="1" dirty="0">
                <a:solidFill>
                  <a:schemeClr val="accent6"/>
                </a:solidFill>
              </a:rPr>
              <a:t> range()</a:t>
            </a:r>
          </a:p>
          <a:p>
            <a:r>
              <a:rPr lang="en-US" dirty="0"/>
              <a:t>Using a simple for loop and the range() function, it took </a:t>
            </a:r>
            <a:r>
              <a:rPr lang="en-US" b="1" dirty="0"/>
              <a:t>3.99 seconds </a:t>
            </a:r>
            <a:r>
              <a:rPr lang="en-US" dirty="0"/>
              <a:t>to iterate through 100,000 rows.</a:t>
            </a:r>
            <a:endParaRPr lang="en-CA" dirty="0"/>
          </a:p>
        </p:txBody>
      </p:sp>
      <p:sp>
        <p:nvSpPr>
          <p:cNvPr id="4" name="Rectangle 3">
            <a:extLst>
              <a:ext uri="{FF2B5EF4-FFF2-40B4-BE49-F238E27FC236}">
                <a16:creationId xmlns:a16="http://schemas.microsoft.com/office/drawing/2014/main" id="{D3A0ACBB-4BEB-498D-B2C0-D1ED883BCF1A}"/>
              </a:ext>
            </a:extLst>
          </p:cNvPr>
          <p:cNvSpPr/>
          <p:nvPr/>
        </p:nvSpPr>
        <p:spPr>
          <a:xfrm>
            <a:off x="6774024" y="494410"/>
            <a:ext cx="5417977" cy="623675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6" name="Picture 5">
            <a:extLst>
              <a:ext uri="{FF2B5EF4-FFF2-40B4-BE49-F238E27FC236}">
                <a16:creationId xmlns:a16="http://schemas.microsoft.com/office/drawing/2014/main" id="{2A9B28E6-F664-4B0F-974C-519D54106D64}"/>
              </a:ext>
            </a:extLst>
          </p:cNvPr>
          <p:cNvPicPr>
            <a:picLocks noChangeAspect="1"/>
          </p:cNvPicPr>
          <p:nvPr/>
        </p:nvPicPr>
        <p:blipFill rotWithShape="1">
          <a:blip r:embed="rId2"/>
          <a:srcRect l="81079" t="24414" r="1392" b="24733"/>
          <a:stretch/>
        </p:blipFill>
        <p:spPr>
          <a:xfrm>
            <a:off x="6820613" y="582658"/>
            <a:ext cx="5326121" cy="4966444"/>
          </a:xfrm>
          <a:prstGeom prst="rect">
            <a:avLst/>
          </a:prstGeom>
        </p:spPr>
      </p:pic>
      <p:pic>
        <p:nvPicPr>
          <p:cNvPr id="16" name="Picture 15">
            <a:extLst>
              <a:ext uri="{FF2B5EF4-FFF2-40B4-BE49-F238E27FC236}">
                <a16:creationId xmlns:a16="http://schemas.microsoft.com/office/drawing/2014/main" id="{4271E5E3-D9B2-4B35-8598-E221FDA826B5}"/>
              </a:ext>
            </a:extLst>
          </p:cNvPr>
          <p:cNvPicPr>
            <a:picLocks noChangeAspect="1"/>
          </p:cNvPicPr>
          <p:nvPr/>
        </p:nvPicPr>
        <p:blipFill rotWithShape="1">
          <a:blip r:embed="rId2"/>
          <a:srcRect l="81079" t="84912" r="1391" b="5355"/>
          <a:stretch/>
        </p:blipFill>
        <p:spPr>
          <a:xfrm>
            <a:off x="6820614" y="5685573"/>
            <a:ext cx="5326122" cy="950613"/>
          </a:xfrm>
          <a:prstGeom prst="rect">
            <a:avLst/>
          </a:prstGeom>
        </p:spPr>
      </p:pic>
    </p:spTree>
    <p:extLst>
      <p:ext uri="{BB962C8B-B14F-4D97-AF65-F5344CB8AC3E}">
        <p14:creationId xmlns:p14="http://schemas.microsoft.com/office/powerpoint/2010/main" val="611480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07F70-D5F9-44A7-BCD4-D910914F84B3}"/>
              </a:ext>
            </a:extLst>
          </p:cNvPr>
          <p:cNvSpPr>
            <a:spLocks noGrp="1"/>
          </p:cNvSpPr>
          <p:nvPr>
            <p:ph type="title"/>
          </p:nvPr>
        </p:nvSpPr>
        <p:spPr/>
        <p:txBody>
          <a:bodyPr>
            <a:normAutofit fontScale="90000"/>
          </a:bodyPr>
          <a:lstStyle/>
          <a:p>
            <a:r>
              <a:rPr lang="en-CA" dirty="0"/>
              <a:t>Iterating</a:t>
            </a:r>
          </a:p>
        </p:txBody>
      </p:sp>
      <p:sp>
        <p:nvSpPr>
          <p:cNvPr id="3" name="Content Placeholder 2">
            <a:extLst>
              <a:ext uri="{FF2B5EF4-FFF2-40B4-BE49-F238E27FC236}">
                <a16:creationId xmlns:a16="http://schemas.microsoft.com/office/drawing/2014/main" id="{A90C8C97-3E18-42E6-B981-28B6CF448F9B}"/>
              </a:ext>
            </a:extLst>
          </p:cNvPr>
          <p:cNvSpPr>
            <a:spLocks noGrp="1"/>
          </p:cNvSpPr>
          <p:nvPr>
            <p:ph idx="1"/>
          </p:nvPr>
        </p:nvSpPr>
        <p:spPr>
          <a:xfrm>
            <a:off x="838201" y="1825624"/>
            <a:ext cx="5662808" cy="4835479"/>
          </a:xfrm>
        </p:spPr>
        <p:txBody>
          <a:bodyPr>
            <a:normAutofit lnSpcReduction="10000"/>
          </a:bodyPr>
          <a:lstStyle/>
          <a:p>
            <a:r>
              <a:rPr lang="en-US" dirty="0"/>
              <a:t>Method 2: Simple </a:t>
            </a:r>
            <a:r>
              <a:rPr lang="en-US" b="1" dirty="0">
                <a:solidFill>
                  <a:schemeClr val="accent6"/>
                </a:solidFill>
              </a:rPr>
              <a:t>for</a:t>
            </a:r>
            <a:r>
              <a:rPr lang="en-US" dirty="0"/>
              <a:t> loop using </a:t>
            </a:r>
            <a:r>
              <a:rPr lang="en-US" b="1" dirty="0">
                <a:solidFill>
                  <a:schemeClr val="accent6"/>
                </a:solidFill>
              </a:rPr>
              <a:t>.iterrows()</a:t>
            </a:r>
          </a:p>
          <a:p>
            <a:r>
              <a:rPr lang="en-US" b="1" dirty="0">
                <a:solidFill>
                  <a:schemeClr val="accent6"/>
                </a:solidFill>
              </a:rPr>
              <a:t>.iterrows() </a:t>
            </a:r>
            <a:r>
              <a:rPr lang="en-US" dirty="0"/>
              <a:t>is a generator that iterates over the rows of the DataFrame and returns the index of each row, in addition to an object containing the row itself.</a:t>
            </a:r>
          </a:p>
          <a:p>
            <a:r>
              <a:rPr lang="en-US" b="1" dirty="0">
                <a:solidFill>
                  <a:schemeClr val="accent6"/>
                </a:solidFill>
              </a:rPr>
              <a:t>.iterrows() </a:t>
            </a:r>
            <a:r>
              <a:rPr lang="en-US" dirty="0"/>
              <a:t>is optimized to work with Pandas DataFrames, however, it’s often the least efficient way to run most standard functions.</a:t>
            </a:r>
            <a:endParaRPr lang="en-CA" dirty="0"/>
          </a:p>
        </p:txBody>
      </p:sp>
      <p:sp>
        <p:nvSpPr>
          <p:cNvPr id="4" name="Rectangle 3">
            <a:extLst>
              <a:ext uri="{FF2B5EF4-FFF2-40B4-BE49-F238E27FC236}">
                <a16:creationId xmlns:a16="http://schemas.microsoft.com/office/drawing/2014/main" id="{D3A0ACBB-4BEB-498D-B2C0-D1ED883BCF1A}"/>
              </a:ext>
            </a:extLst>
          </p:cNvPr>
          <p:cNvSpPr/>
          <p:nvPr/>
        </p:nvSpPr>
        <p:spPr>
          <a:xfrm>
            <a:off x="6774024" y="494410"/>
            <a:ext cx="5417977" cy="623675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21" name="Picture 20">
            <a:extLst>
              <a:ext uri="{FF2B5EF4-FFF2-40B4-BE49-F238E27FC236}">
                <a16:creationId xmlns:a16="http://schemas.microsoft.com/office/drawing/2014/main" id="{EA6474D9-CAD1-4876-B6D1-2990AA1F7B78}"/>
              </a:ext>
            </a:extLst>
          </p:cNvPr>
          <p:cNvPicPr>
            <a:picLocks noChangeAspect="1"/>
          </p:cNvPicPr>
          <p:nvPr/>
        </p:nvPicPr>
        <p:blipFill rotWithShape="1">
          <a:blip r:embed="rId2"/>
          <a:srcRect l="81089" t="26956" r="1460" b="24286"/>
          <a:stretch/>
        </p:blipFill>
        <p:spPr>
          <a:xfrm>
            <a:off x="6818719" y="568563"/>
            <a:ext cx="5310763" cy="4769648"/>
          </a:xfrm>
          <a:prstGeom prst="rect">
            <a:avLst/>
          </a:prstGeom>
        </p:spPr>
      </p:pic>
      <p:pic>
        <p:nvPicPr>
          <p:cNvPr id="22" name="Picture 21">
            <a:extLst>
              <a:ext uri="{FF2B5EF4-FFF2-40B4-BE49-F238E27FC236}">
                <a16:creationId xmlns:a16="http://schemas.microsoft.com/office/drawing/2014/main" id="{50507461-6EBF-4FFA-9CE3-40162450B8E0}"/>
              </a:ext>
            </a:extLst>
          </p:cNvPr>
          <p:cNvPicPr>
            <a:picLocks noChangeAspect="1"/>
          </p:cNvPicPr>
          <p:nvPr/>
        </p:nvPicPr>
        <p:blipFill rotWithShape="1">
          <a:blip r:embed="rId2"/>
          <a:srcRect l="81089" t="85052" r="1460" b="4892"/>
          <a:stretch/>
        </p:blipFill>
        <p:spPr>
          <a:xfrm>
            <a:off x="6818720" y="5634461"/>
            <a:ext cx="5310762" cy="983619"/>
          </a:xfrm>
          <a:prstGeom prst="rect">
            <a:avLst/>
          </a:prstGeom>
        </p:spPr>
      </p:pic>
    </p:spTree>
    <p:extLst>
      <p:ext uri="{BB962C8B-B14F-4D97-AF65-F5344CB8AC3E}">
        <p14:creationId xmlns:p14="http://schemas.microsoft.com/office/powerpoint/2010/main" val="25706388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07F70-D5F9-44A7-BCD4-D910914F84B3}"/>
              </a:ext>
            </a:extLst>
          </p:cNvPr>
          <p:cNvSpPr>
            <a:spLocks noGrp="1"/>
          </p:cNvSpPr>
          <p:nvPr>
            <p:ph type="title"/>
          </p:nvPr>
        </p:nvSpPr>
        <p:spPr/>
        <p:txBody>
          <a:bodyPr>
            <a:normAutofit fontScale="90000"/>
          </a:bodyPr>
          <a:lstStyle/>
          <a:p>
            <a:r>
              <a:rPr lang="en-CA" dirty="0"/>
              <a:t>Iterating</a:t>
            </a:r>
          </a:p>
        </p:txBody>
      </p:sp>
      <p:sp>
        <p:nvSpPr>
          <p:cNvPr id="3" name="Content Placeholder 2">
            <a:extLst>
              <a:ext uri="{FF2B5EF4-FFF2-40B4-BE49-F238E27FC236}">
                <a16:creationId xmlns:a16="http://schemas.microsoft.com/office/drawing/2014/main" id="{A90C8C97-3E18-42E6-B981-28B6CF448F9B}"/>
              </a:ext>
            </a:extLst>
          </p:cNvPr>
          <p:cNvSpPr>
            <a:spLocks noGrp="1"/>
          </p:cNvSpPr>
          <p:nvPr>
            <p:ph idx="1"/>
          </p:nvPr>
        </p:nvSpPr>
        <p:spPr>
          <a:xfrm>
            <a:off x="838201" y="1825624"/>
            <a:ext cx="5662808" cy="4835479"/>
          </a:xfrm>
        </p:spPr>
        <p:txBody>
          <a:bodyPr>
            <a:normAutofit/>
          </a:bodyPr>
          <a:lstStyle/>
          <a:p>
            <a:r>
              <a:rPr lang="en-US" dirty="0"/>
              <a:t>Method 2: Simple </a:t>
            </a:r>
            <a:r>
              <a:rPr lang="en-US" b="1" dirty="0">
                <a:solidFill>
                  <a:schemeClr val="accent6"/>
                </a:solidFill>
              </a:rPr>
              <a:t>for</a:t>
            </a:r>
            <a:r>
              <a:rPr lang="en-US" dirty="0"/>
              <a:t> loop using </a:t>
            </a:r>
            <a:r>
              <a:rPr lang="en-US" b="1" dirty="0">
                <a:solidFill>
                  <a:schemeClr val="accent6"/>
                </a:solidFill>
              </a:rPr>
              <a:t>.iterrows()</a:t>
            </a:r>
          </a:p>
          <a:p>
            <a:r>
              <a:rPr lang="en-US" dirty="0"/>
              <a:t>Using the Pandas </a:t>
            </a:r>
            <a:r>
              <a:rPr lang="en-US" b="1" dirty="0">
                <a:solidFill>
                  <a:schemeClr val="accent6"/>
                </a:solidFill>
              </a:rPr>
              <a:t>.iterrows() </a:t>
            </a:r>
            <a:r>
              <a:rPr lang="en-US" dirty="0"/>
              <a:t>function, it took </a:t>
            </a:r>
            <a:r>
              <a:rPr lang="en-US" b="1" dirty="0"/>
              <a:t>7.17 seconds </a:t>
            </a:r>
            <a:r>
              <a:rPr lang="en-US" dirty="0"/>
              <a:t>to iterate through 100,000 rows, which is over twice as long as the simpler method.</a:t>
            </a:r>
            <a:endParaRPr lang="en-CA" dirty="0"/>
          </a:p>
        </p:txBody>
      </p:sp>
      <p:sp>
        <p:nvSpPr>
          <p:cNvPr id="4" name="Rectangle 3">
            <a:extLst>
              <a:ext uri="{FF2B5EF4-FFF2-40B4-BE49-F238E27FC236}">
                <a16:creationId xmlns:a16="http://schemas.microsoft.com/office/drawing/2014/main" id="{D3A0ACBB-4BEB-498D-B2C0-D1ED883BCF1A}"/>
              </a:ext>
            </a:extLst>
          </p:cNvPr>
          <p:cNvSpPr/>
          <p:nvPr/>
        </p:nvSpPr>
        <p:spPr>
          <a:xfrm>
            <a:off x="6774024" y="494410"/>
            <a:ext cx="5417977" cy="623675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21" name="Picture 20">
            <a:extLst>
              <a:ext uri="{FF2B5EF4-FFF2-40B4-BE49-F238E27FC236}">
                <a16:creationId xmlns:a16="http://schemas.microsoft.com/office/drawing/2014/main" id="{EA6474D9-CAD1-4876-B6D1-2990AA1F7B78}"/>
              </a:ext>
            </a:extLst>
          </p:cNvPr>
          <p:cNvPicPr>
            <a:picLocks noChangeAspect="1"/>
          </p:cNvPicPr>
          <p:nvPr/>
        </p:nvPicPr>
        <p:blipFill rotWithShape="1">
          <a:blip r:embed="rId2"/>
          <a:srcRect l="81089" t="26956" r="1460" b="24286"/>
          <a:stretch/>
        </p:blipFill>
        <p:spPr>
          <a:xfrm>
            <a:off x="6818719" y="568563"/>
            <a:ext cx="5310763" cy="4769648"/>
          </a:xfrm>
          <a:prstGeom prst="rect">
            <a:avLst/>
          </a:prstGeom>
        </p:spPr>
      </p:pic>
      <p:pic>
        <p:nvPicPr>
          <p:cNvPr id="22" name="Picture 21">
            <a:extLst>
              <a:ext uri="{FF2B5EF4-FFF2-40B4-BE49-F238E27FC236}">
                <a16:creationId xmlns:a16="http://schemas.microsoft.com/office/drawing/2014/main" id="{50507461-6EBF-4FFA-9CE3-40162450B8E0}"/>
              </a:ext>
            </a:extLst>
          </p:cNvPr>
          <p:cNvPicPr>
            <a:picLocks noChangeAspect="1"/>
          </p:cNvPicPr>
          <p:nvPr/>
        </p:nvPicPr>
        <p:blipFill rotWithShape="1">
          <a:blip r:embed="rId2"/>
          <a:srcRect l="81089" t="85052" r="1460" b="4892"/>
          <a:stretch/>
        </p:blipFill>
        <p:spPr>
          <a:xfrm>
            <a:off x="6818720" y="5634461"/>
            <a:ext cx="5310762" cy="983619"/>
          </a:xfrm>
          <a:prstGeom prst="rect">
            <a:avLst/>
          </a:prstGeom>
        </p:spPr>
      </p:pic>
    </p:spTree>
    <p:extLst>
      <p:ext uri="{BB962C8B-B14F-4D97-AF65-F5344CB8AC3E}">
        <p14:creationId xmlns:p14="http://schemas.microsoft.com/office/powerpoint/2010/main" val="662561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07F70-D5F9-44A7-BCD4-D910914F84B3}"/>
              </a:ext>
            </a:extLst>
          </p:cNvPr>
          <p:cNvSpPr>
            <a:spLocks noGrp="1"/>
          </p:cNvSpPr>
          <p:nvPr>
            <p:ph type="title"/>
          </p:nvPr>
        </p:nvSpPr>
        <p:spPr/>
        <p:txBody>
          <a:bodyPr>
            <a:normAutofit fontScale="90000"/>
          </a:bodyPr>
          <a:lstStyle/>
          <a:p>
            <a:r>
              <a:rPr lang="en-CA" dirty="0"/>
              <a:t>Iterating</a:t>
            </a:r>
          </a:p>
        </p:txBody>
      </p:sp>
      <p:sp>
        <p:nvSpPr>
          <p:cNvPr id="3" name="Content Placeholder 2">
            <a:extLst>
              <a:ext uri="{FF2B5EF4-FFF2-40B4-BE49-F238E27FC236}">
                <a16:creationId xmlns:a16="http://schemas.microsoft.com/office/drawing/2014/main" id="{A90C8C97-3E18-42E6-B981-28B6CF448F9B}"/>
              </a:ext>
            </a:extLst>
          </p:cNvPr>
          <p:cNvSpPr>
            <a:spLocks noGrp="1"/>
          </p:cNvSpPr>
          <p:nvPr>
            <p:ph idx="1"/>
          </p:nvPr>
        </p:nvSpPr>
        <p:spPr>
          <a:xfrm>
            <a:off x="838201" y="1825624"/>
            <a:ext cx="5662808" cy="4835479"/>
          </a:xfrm>
        </p:spPr>
        <p:txBody>
          <a:bodyPr>
            <a:normAutofit/>
          </a:bodyPr>
          <a:lstStyle/>
          <a:p>
            <a:r>
              <a:rPr lang="en-US" dirty="0"/>
              <a:t>Method 3: Simple </a:t>
            </a:r>
            <a:r>
              <a:rPr lang="en-US" b="1" dirty="0">
                <a:solidFill>
                  <a:schemeClr val="accent6"/>
                </a:solidFill>
              </a:rPr>
              <a:t>for</a:t>
            </a:r>
            <a:r>
              <a:rPr lang="en-US" dirty="0"/>
              <a:t> loop using </a:t>
            </a:r>
            <a:r>
              <a:rPr lang="en-US" b="1" dirty="0">
                <a:solidFill>
                  <a:schemeClr val="accent6"/>
                </a:solidFill>
              </a:rPr>
              <a:t>.to_dict()</a:t>
            </a:r>
          </a:p>
          <a:p>
            <a:r>
              <a:rPr lang="en-US" dirty="0"/>
              <a:t>The Pandas </a:t>
            </a:r>
            <a:r>
              <a:rPr lang="en-US" b="1" dirty="0">
                <a:solidFill>
                  <a:schemeClr val="accent6"/>
                </a:solidFill>
              </a:rPr>
              <a:t>.to_dict()</a:t>
            </a:r>
            <a:r>
              <a:rPr lang="en-US" dirty="0"/>
              <a:t> method converts a DataFrame to a dictionary. </a:t>
            </a:r>
          </a:p>
          <a:p>
            <a:r>
              <a:rPr lang="en-US" dirty="0"/>
              <a:t>We specify orient='row', which returns a list of dictionaries where each dictionary corresponds to a row.</a:t>
            </a:r>
            <a:endParaRPr lang="en-CA" dirty="0"/>
          </a:p>
        </p:txBody>
      </p:sp>
      <p:sp>
        <p:nvSpPr>
          <p:cNvPr id="4" name="Rectangle 3">
            <a:extLst>
              <a:ext uri="{FF2B5EF4-FFF2-40B4-BE49-F238E27FC236}">
                <a16:creationId xmlns:a16="http://schemas.microsoft.com/office/drawing/2014/main" id="{D3A0ACBB-4BEB-498D-B2C0-D1ED883BCF1A}"/>
              </a:ext>
            </a:extLst>
          </p:cNvPr>
          <p:cNvSpPr/>
          <p:nvPr/>
        </p:nvSpPr>
        <p:spPr>
          <a:xfrm>
            <a:off x="6774024" y="494410"/>
            <a:ext cx="5417977" cy="623675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6" name="Picture 5">
            <a:extLst>
              <a:ext uri="{FF2B5EF4-FFF2-40B4-BE49-F238E27FC236}">
                <a16:creationId xmlns:a16="http://schemas.microsoft.com/office/drawing/2014/main" id="{8368A680-5AE0-4688-BBA7-2DE3C62CE30C}"/>
              </a:ext>
            </a:extLst>
          </p:cNvPr>
          <p:cNvPicPr>
            <a:picLocks noChangeAspect="1"/>
          </p:cNvPicPr>
          <p:nvPr/>
        </p:nvPicPr>
        <p:blipFill rotWithShape="1">
          <a:blip r:embed="rId2"/>
          <a:srcRect l="81089" t="27187" r="1386" b="28226"/>
          <a:stretch/>
        </p:blipFill>
        <p:spPr>
          <a:xfrm>
            <a:off x="6801184" y="584807"/>
            <a:ext cx="5354605" cy="4379015"/>
          </a:xfrm>
          <a:prstGeom prst="rect">
            <a:avLst/>
          </a:prstGeom>
        </p:spPr>
      </p:pic>
      <p:pic>
        <p:nvPicPr>
          <p:cNvPr id="9" name="Picture 8">
            <a:extLst>
              <a:ext uri="{FF2B5EF4-FFF2-40B4-BE49-F238E27FC236}">
                <a16:creationId xmlns:a16="http://schemas.microsoft.com/office/drawing/2014/main" id="{77DF9BCF-C70B-4532-8DE9-1299720790CE}"/>
              </a:ext>
            </a:extLst>
          </p:cNvPr>
          <p:cNvPicPr>
            <a:picLocks noChangeAspect="1"/>
          </p:cNvPicPr>
          <p:nvPr/>
        </p:nvPicPr>
        <p:blipFill rotWithShape="1">
          <a:blip r:embed="rId2"/>
          <a:srcRect l="81089" t="81415" r="1386" b="9438"/>
          <a:stretch/>
        </p:blipFill>
        <p:spPr>
          <a:xfrm>
            <a:off x="6801183" y="5402954"/>
            <a:ext cx="5354605" cy="898358"/>
          </a:xfrm>
          <a:prstGeom prst="rect">
            <a:avLst/>
          </a:prstGeom>
        </p:spPr>
      </p:pic>
    </p:spTree>
    <p:extLst>
      <p:ext uri="{BB962C8B-B14F-4D97-AF65-F5344CB8AC3E}">
        <p14:creationId xmlns:p14="http://schemas.microsoft.com/office/powerpoint/2010/main" val="23547983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07F70-D5F9-44A7-BCD4-D910914F84B3}"/>
              </a:ext>
            </a:extLst>
          </p:cNvPr>
          <p:cNvSpPr>
            <a:spLocks noGrp="1"/>
          </p:cNvSpPr>
          <p:nvPr>
            <p:ph type="title"/>
          </p:nvPr>
        </p:nvSpPr>
        <p:spPr/>
        <p:txBody>
          <a:bodyPr>
            <a:normAutofit fontScale="90000"/>
          </a:bodyPr>
          <a:lstStyle/>
          <a:p>
            <a:r>
              <a:rPr lang="en-CA" dirty="0"/>
              <a:t>Iterating</a:t>
            </a:r>
          </a:p>
        </p:txBody>
      </p:sp>
      <p:sp>
        <p:nvSpPr>
          <p:cNvPr id="3" name="Content Placeholder 2">
            <a:extLst>
              <a:ext uri="{FF2B5EF4-FFF2-40B4-BE49-F238E27FC236}">
                <a16:creationId xmlns:a16="http://schemas.microsoft.com/office/drawing/2014/main" id="{A90C8C97-3E18-42E6-B981-28B6CF448F9B}"/>
              </a:ext>
            </a:extLst>
          </p:cNvPr>
          <p:cNvSpPr>
            <a:spLocks noGrp="1"/>
          </p:cNvSpPr>
          <p:nvPr>
            <p:ph idx="1"/>
          </p:nvPr>
        </p:nvSpPr>
        <p:spPr>
          <a:xfrm>
            <a:off x="838201" y="1825624"/>
            <a:ext cx="5662808" cy="4835479"/>
          </a:xfrm>
        </p:spPr>
        <p:txBody>
          <a:bodyPr>
            <a:normAutofit/>
          </a:bodyPr>
          <a:lstStyle/>
          <a:p>
            <a:r>
              <a:rPr lang="en-US" dirty="0"/>
              <a:t>Method 3: Simple </a:t>
            </a:r>
            <a:r>
              <a:rPr lang="en-US" b="1" dirty="0">
                <a:solidFill>
                  <a:schemeClr val="accent6"/>
                </a:solidFill>
              </a:rPr>
              <a:t>for</a:t>
            </a:r>
            <a:r>
              <a:rPr lang="en-US" dirty="0"/>
              <a:t> loop using </a:t>
            </a:r>
            <a:r>
              <a:rPr lang="en-US" b="1" dirty="0">
                <a:solidFill>
                  <a:schemeClr val="accent6"/>
                </a:solidFill>
              </a:rPr>
              <a:t>.to_dict()</a:t>
            </a:r>
          </a:p>
          <a:p>
            <a:r>
              <a:rPr lang="en-US" dirty="0"/>
              <a:t>Using the Pandas </a:t>
            </a:r>
            <a:r>
              <a:rPr lang="en-US" b="1" dirty="0">
                <a:solidFill>
                  <a:schemeClr val="accent6"/>
                </a:solidFill>
              </a:rPr>
              <a:t>.to_dict() </a:t>
            </a:r>
            <a:r>
              <a:rPr lang="en-US" dirty="0"/>
              <a:t>function, it took </a:t>
            </a:r>
            <a:r>
              <a:rPr lang="en-US" b="1" dirty="0"/>
              <a:t>1.97 seconds </a:t>
            </a:r>
            <a:r>
              <a:rPr lang="en-US" dirty="0"/>
              <a:t>to iterate through 100,000 rows, which is almost five times faster than </a:t>
            </a:r>
            <a:r>
              <a:rPr lang="en-US" b="1" dirty="0">
                <a:solidFill>
                  <a:schemeClr val="accent6"/>
                </a:solidFill>
              </a:rPr>
              <a:t>.iterrows()</a:t>
            </a:r>
            <a:r>
              <a:rPr lang="en-US" dirty="0"/>
              <a:t>.</a:t>
            </a:r>
            <a:endParaRPr lang="en-CA" dirty="0"/>
          </a:p>
        </p:txBody>
      </p:sp>
      <p:sp>
        <p:nvSpPr>
          <p:cNvPr id="4" name="Rectangle 3">
            <a:extLst>
              <a:ext uri="{FF2B5EF4-FFF2-40B4-BE49-F238E27FC236}">
                <a16:creationId xmlns:a16="http://schemas.microsoft.com/office/drawing/2014/main" id="{D3A0ACBB-4BEB-498D-B2C0-D1ED883BCF1A}"/>
              </a:ext>
            </a:extLst>
          </p:cNvPr>
          <p:cNvSpPr/>
          <p:nvPr/>
        </p:nvSpPr>
        <p:spPr>
          <a:xfrm>
            <a:off x="6774024" y="494410"/>
            <a:ext cx="5417977" cy="623675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6" name="Picture 5">
            <a:extLst>
              <a:ext uri="{FF2B5EF4-FFF2-40B4-BE49-F238E27FC236}">
                <a16:creationId xmlns:a16="http://schemas.microsoft.com/office/drawing/2014/main" id="{8368A680-5AE0-4688-BBA7-2DE3C62CE30C}"/>
              </a:ext>
            </a:extLst>
          </p:cNvPr>
          <p:cNvPicPr>
            <a:picLocks noChangeAspect="1"/>
          </p:cNvPicPr>
          <p:nvPr/>
        </p:nvPicPr>
        <p:blipFill rotWithShape="1">
          <a:blip r:embed="rId2"/>
          <a:srcRect l="81089" t="27187" r="1386" b="28226"/>
          <a:stretch/>
        </p:blipFill>
        <p:spPr>
          <a:xfrm>
            <a:off x="6801184" y="584807"/>
            <a:ext cx="5354605" cy="4379015"/>
          </a:xfrm>
          <a:prstGeom prst="rect">
            <a:avLst/>
          </a:prstGeom>
        </p:spPr>
      </p:pic>
      <p:pic>
        <p:nvPicPr>
          <p:cNvPr id="9" name="Picture 8">
            <a:extLst>
              <a:ext uri="{FF2B5EF4-FFF2-40B4-BE49-F238E27FC236}">
                <a16:creationId xmlns:a16="http://schemas.microsoft.com/office/drawing/2014/main" id="{77DF9BCF-C70B-4532-8DE9-1299720790CE}"/>
              </a:ext>
            </a:extLst>
          </p:cNvPr>
          <p:cNvPicPr>
            <a:picLocks noChangeAspect="1"/>
          </p:cNvPicPr>
          <p:nvPr/>
        </p:nvPicPr>
        <p:blipFill rotWithShape="1">
          <a:blip r:embed="rId2"/>
          <a:srcRect l="81089" t="81415" r="1386" b="9438"/>
          <a:stretch/>
        </p:blipFill>
        <p:spPr>
          <a:xfrm>
            <a:off x="6801183" y="5402954"/>
            <a:ext cx="5354605" cy="898358"/>
          </a:xfrm>
          <a:prstGeom prst="rect">
            <a:avLst/>
          </a:prstGeom>
        </p:spPr>
      </p:pic>
    </p:spTree>
    <p:extLst>
      <p:ext uri="{BB962C8B-B14F-4D97-AF65-F5344CB8AC3E}">
        <p14:creationId xmlns:p14="http://schemas.microsoft.com/office/powerpoint/2010/main" val="3971493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07F70-D5F9-44A7-BCD4-D910914F84B3}"/>
              </a:ext>
            </a:extLst>
          </p:cNvPr>
          <p:cNvSpPr>
            <a:spLocks noGrp="1"/>
          </p:cNvSpPr>
          <p:nvPr>
            <p:ph type="title"/>
          </p:nvPr>
        </p:nvSpPr>
        <p:spPr/>
        <p:txBody>
          <a:bodyPr>
            <a:normAutofit fontScale="90000"/>
          </a:bodyPr>
          <a:lstStyle/>
          <a:p>
            <a:r>
              <a:rPr lang="en-CA" dirty="0"/>
              <a:t>Iterating</a:t>
            </a:r>
          </a:p>
        </p:txBody>
      </p:sp>
      <p:sp>
        <p:nvSpPr>
          <p:cNvPr id="3" name="Content Placeholder 2">
            <a:extLst>
              <a:ext uri="{FF2B5EF4-FFF2-40B4-BE49-F238E27FC236}">
                <a16:creationId xmlns:a16="http://schemas.microsoft.com/office/drawing/2014/main" id="{A90C8C97-3E18-42E6-B981-28B6CF448F9B}"/>
              </a:ext>
            </a:extLst>
          </p:cNvPr>
          <p:cNvSpPr>
            <a:spLocks noGrp="1"/>
          </p:cNvSpPr>
          <p:nvPr>
            <p:ph idx="1"/>
          </p:nvPr>
        </p:nvSpPr>
        <p:spPr>
          <a:xfrm>
            <a:off x="838201" y="1825624"/>
            <a:ext cx="5662808" cy="4835479"/>
          </a:xfrm>
        </p:spPr>
        <p:txBody>
          <a:bodyPr>
            <a:normAutofit/>
          </a:bodyPr>
          <a:lstStyle/>
          <a:p>
            <a:r>
              <a:rPr lang="en-US" dirty="0"/>
              <a:t>Method 4: Using Pandas </a:t>
            </a:r>
            <a:r>
              <a:rPr lang="en-US" b="1" dirty="0">
                <a:solidFill>
                  <a:schemeClr val="accent6"/>
                </a:solidFill>
              </a:rPr>
              <a:t>.apply()</a:t>
            </a:r>
          </a:p>
          <a:p>
            <a:r>
              <a:rPr lang="en-US" dirty="0"/>
              <a:t>The </a:t>
            </a:r>
            <a:r>
              <a:rPr lang="en-US" b="1" dirty="0">
                <a:solidFill>
                  <a:schemeClr val="accent6"/>
                </a:solidFill>
              </a:rPr>
              <a:t>.apply() </a:t>
            </a:r>
            <a:r>
              <a:rPr lang="en-US" dirty="0"/>
              <a:t>method applies a function along a specific axis (meaning, either rows or columns) of a DataFrame.</a:t>
            </a:r>
          </a:p>
          <a:p>
            <a:r>
              <a:rPr lang="en-US" dirty="0"/>
              <a:t>Using the Pandas </a:t>
            </a:r>
            <a:r>
              <a:rPr lang="en-US" b="1" dirty="0">
                <a:solidFill>
                  <a:schemeClr val="accent6"/>
                </a:solidFill>
              </a:rPr>
              <a:t>.apply()</a:t>
            </a:r>
            <a:r>
              <a:rPr lang="en-US" b="1" dirty="0"/>
              <a:t> </a:t>
            </a:r>
            <a:r>
              <a:rPr lang="en-US" dirty="0"/>
              <a:t>function takes roughly </a:t>
            </a:r>
            <a:r>
              <a:rPr lang="en-US" b="1" dirty="0"/>
              <a:t>the same amount of time</a:t>
            </a:r>
            <a:r>
              <a:rPr lang="en-US" dirty="0"/>
              <a:t> as the simple loop but the code is more compact.</a:t>
            </a:r>
            <a:endParaRPr lang="en-CA" dirty="0"/>
          </a:p>
        </p:txBody>
      </p:sp>
      <p:sp>
        <p:nvSpPr>
          <p:cNvPr id="4" name="Rectangle 3">
            <a:extLst>
              <a:ext uri="{FF2B5EF4-FFF2-40B4-BE49-F238E27FC236}">
                <a16:creationId xmlns:a16="http://schemas.microsoft.com/office/drawing/2014/main" id="{D3A0ACBB-4BEB-498D-B2C0-D1ED883BCF1A}"/>
              </a:ext>
            </a:extLst>
          </p:cNvPr>
          <p:cNvSpPr/>
          <p:nvPr/>
        </p:nvSpPr>
        <p:spPr>
          <a:xfrm>
            <a:off x="6774024" y="494410"/>
            <a:ext cx="5417977" cy="623675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7" name="Picture 6">
            <a:extLst>
              <a:ext uri="{FF2B5EF4-FFF2-40B4-BE49-F238E27FC236}">
                <a16:creationId xmlns:a16="http://schemas.microsoft.com/office/drawing/2014/main" id="{436869B6-C471-4733-8010-CC8F76CF5BE4}"/>
              </a:ext>
            </a:extLst>
          </p:cNvPr>
          <p:cNvPicPr>
            <a:picLocks noChangeAspect="1"/>
          </p:cNvPicPr>
          <p:nvPr/>
        </p:nvPicPr>
        <p:blipFill rotWithShape="1">
          <a:blip r:embed="rId2"/>
          <a:srcRect l="81089" t="27648" r="1386" b="47200"/>
          <a:stretch/>
        </p:blipFill>
        <p:spPr>
          <a:xfrm>
            <a:off x="6837399" y="539542"/>
            <a:ext cx="5303297" cy="2446488"/>
          </a:xfrm>
          <a:prstGeom prst="rect">
            <a:avLst/>
          </a:prstGeom>
        </p:spPr>
      </p:pic>
      <p:pic>
        <p:nvPicPr>
          <p:cNvPr id="10" name="Picture 9">
            <a:extLst>
              <a:ext uri="{FF2B5EF4-FFF2-40B4-BE49-F238E27FC236}">
                <a16:creationId xmlns:a16="http://schemas.microsoft.com/office/drawing/2014/main" id="{E995E219-7B25-4E46-86F0-6704820F4E49}"/>
              </a:ext>
            </a:extLst>
          </p:cNvPr>
          <p:cNvPicPr>
            <a:picLocks noChangeAspect="1"/>
          </p:cNvPicPr>
          <p:nvPr/>
        </p:nvPicPr>
        <p:blipFill rotWithShape="1">
          <a:blip r:embed="rId2"/>
          <a:srcRect l="81089" t="62179" r="1386" b="28226"/>
          <a:stretch/>
        </p:blipFill>
        <p:spPr>
          <a:xfrm>
            <a:off x="6792130" y="3512743"/>
            <a:ext cx="5303297" cy="933318"/>
          </a:xfrm>
          <a:prstGeom prst="rect">
            <a:avLst/>
          </a:prstGeom>
        </p:spPr>
      </p:pic>
    </p:spTree>
    <p:extLst>
      <p:ext uri="{BB962C8B-B14F-4D97-AF65-F5344CB8AC3E}">
        <p14:creationId xmlns:p14="http://schemas.microsoft.com/office/powerpoint/2010/main" val="9056865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07F70-D5F9-44A7-BCD4-D910914F84B3}"/>
              </a:ext>
            </a:extLst>
          </p:cNvPr>
          <p:cNvSpPr>
            <a:spLocks noGrp="1"/>
          </p:cNvSpPr>
          <p:nvPr>
            <p:ph type="title"/>
          </p:nvPr>
        </p:nvSpPr>
        <p:spPr/>
        <p:txBody>
          <a:bodyPr>
            <a:normAutofit fontScale="90000"/>
          </a:bodyPr>
          <a:lstStyle/>
          <a:p>
            <a:r>
              <a:rPr lang="en-CA" dirty="0"/>
              <a:t>Iterating</a:t>
            </a:r>
          </a:p>
        </p:txBody>
      </p:sp>
      <p:sp>
        <p:nvSpPr>
          <p:cNvPr id="3" name="Content Placeholder 2">
            <a:extLst>
              <a:ext uri="{FF2B5EF4-FFF2-40B4-BE49-F238E27FC236}">
                <a16:creationId xmlns:a16="http://schemas.microsoft.com/office/drawing/2014/main" id="{A90C8C97-3E18-42E6-B981-28B6CF448F9B}"/>
              </a:ext>
            </a:extLst>
          </p:cNvPr>
          <p:cNvSpPr>
            <a:spLocks noGrp="1"/>
          </p:cNvSpPr>
          <p:nvPr>
            <p:ph idx="1"/>
          </p:nvPr>
        </p:nvSpPr>
        <p:spPr>
          <a:xfrm>
            <a:off x="838201" y="1825624"/>
            <a:ext cx="5662808" cy="4835479"/>
          </a:xfrm>
        </p:spPr>
        <p:txBody>
          <a:bodyPr>
            <a:normAutofit/>
          </a:bodyPr>
          <a:lstStyle/>
          <a:p>
            <a:r>
              <a:rPr lang="en-US" dirty="0"/>
              <a:t>Method 5: Vectorization over Pandas </a:t>
            </a:r>
            <a:r>
              <a:rPr lang="en-US" b="1" dirty="0">
                <a:solidFill>
                  <a:schemeClr val="accent6"/>
                </a:solidFill>
              </a:rPr>
              <a:t>Series</a:t>
            </a:r>
          </a:p>
          <a:p>
            <a:r>
              <a:rPr lang="en-US" dirty="0"/>
              <a:t>Vectorization is the process of executing operations on entire arrays rather than by iterating over individual units. </a:t>
            </a:r>
          </a:p>
          <a:p>
            <a:r>
              <a:rPr lang="en-US" dirty="0"/>
              <a:t>By vectorizing over Pandas Series, we see a </a:t>
            </a:r>
            <a:r>
              <a:rPr lang="en-US" b="1" dirty="0"/>
              <a:t>x165 improvement </a:t>
            </a:r>
            <a:r>
              <a:rPr lang="en-US" dirty="0"/>
              <a:t>over the </a:t>
            </a:r>
            <a:r>
              <a:rPr lang="en-US" b="1" dirty="0">
                <a:solidFill>
                  <a:schemeClr val="accent6"/>
                </a:solidFill>
              </a:rPr>
              <a:t>.to_dict() </a:t>
            </a:r>
            <a:r>
              <a:rPr lang="en-US" dirty="0"/>
              <a:t>method.</a:t>
            </a:r>
          </a:p>
        </p:txBody>
      </p:sp>
      <p:sp>
        <p:nvSpPr>
          <p:cNvPr id="4" name="Rectangle 3">
            <a:extLst>
              <a:ext uri="{FF2B5EF4-FFF2-40B4-BE49-F238E27FC236}">
                <a16:creationId xmlns:a16="http://schemas.microsoft.com/office/drawing/2014/main" id="{D3A0ACBB-4BEB-498D-B2C0-D1ED883BCF1A}"/>
              </a:ext>
            </a:extLst>
          </p:cNvPr>
          <p:cNvSpPr/>
          <p:nvPr/>
        </p:nvSpPr>
        <p:spPr>
          <a:xfrm>
            <a:off x="6774024" y="494410"/>
            <a:ext cx="5417977" cy="623675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1" name="Picture 10">
            <a:extLst>
              <a:ext uri="{FF2B5EF4-FFF2-40B4-BE49-F238E27FC236}">
                <a16:creationId xmlns:a16="http://schemas.microsoft.com/office/drawing/2014/main" id="{3433295B-3CE4-4BBD-94AE-21504CF978A5}"/>
              </a:ext>
            </a:extLst>
          </p:cNvPr>
          <p:cNvPicPr>
            <a:picLocks noChangeAspect="1"/>
          </p:cNvPicPr>
          <p:nvPr/>
        </p:nvPicPr>
        <p:blipFill rotWithShape="1">
          <a:blip r:embed="rId2"/>
          <a:srcRect l="79324" t="31676" r="1353" b="49565"/>
          <a:stretch/>
        </p:blipFill>
        <p:spPr>
          <a:xfrm>
            <a:off x="6867411" y="583612"/>
            <a:ext cx="5267215" cy="1643551"/>
          </a:xfrm>
          <a:prstGeom prst="rect">
            <a:avLst/>
          </a:prstGeom>
        </p:spPr>
      </p:pic>
      <p:pic>
        <p:nvPicPr>
          <p:cNvPr id="12" name="Picture 11">
            <a:extLst>
              <a:ext uri="{FF2B5EF4-FFF2-40B4-BE49-F238E27FC236}">
                <a16:creationId xmlns:a16="http://schemas.microsoft.com/office/drawing/2014/main" id="{46FCAB09-C19F-4E12-80FC-3AC738B6067D}"/>
              </a:ext>
            </a:extLst>
          </p:cNvPr>
          <p:cNvPicPr>
            <a:picLocks noChangeAspect="1"/>
          </p:cNvPicPr>
          <p:nvPr/>
        </p:nvPicPr>
        <p:blipFill rotWithShape="1">
          <a:blip r:embed="rId2"/>
          <a:srcRect l="79324" t="56256" r="1353" b="34010"/>
          <a:stretch/>
        </p:blipFill>
        <p:spPr>
          <a:xfrm>
            <a:off x="6867411" y="2945122"/>
            <a:ext cx="5267215" cy="852814"/>
          </a:xfrm>
          <a:prstGeom prst="rect">
            <a:avLst/>
          </a:prstGeom>
        </p:spPr>
      </p:pic>
    </p:spTree>
    <p:extLst>
      <p:ext uri="{BB962C8B-B14F-4D97-AF65-F5344CB8AC3E}">
        <p14:creationId xmlns:p14="http://schemas.microsoft.com/office/powerpoint/2010/main" val="1882446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50335-7254-493D-83C9-E0CCD6DD53A7}"/>
              </a:ext>
            </a:extLst>
          </p:cNvPr>
          <p:cNvSpPr>
            <a:spLocks noGrp="1"/>
          </p:cNvSpPr>
          <p:nvPr>
            <p:ph type="title"/>
          </p:nvPr>
        </p:nvSpPr>
        <p:spPr/>
        <p:txBody>
          <a:bodyPr>
            <a:normAutofit fontScale="90000"/>
          </a:bodyPr>
          <a:lstStyle/>
          <a:p>
            <a:r>
              <a:rPr lang="en-CA" dirty="0"/>
              <a:t>Pandas </a:t>
            </a:r>
            <a:r>
              <a:rPr lang="en-CA" dirty="0">
                <a:solidFill>
                  <a:schemeClr val="accent6"/>
                </a:solidFill>
              </a:rPr>
              <a:t>III</a:t>
            </a:r>
          </a:p>
        </p:txBody>
      </p:sp>
      <p:sp>
        <p:nvSpPr>
          <p:cNvPr id="3" name="Content Placeholder 2">
            <a:extLst>
              <a:ext uri="{FF2B5EF4-FFF2-40B4-BE49-F238E27FC236}">
                <a16:creationId xmlns:a16="http://schemas.microsoft.com/office/drawing/2014/main" id="{D4198753-3737-4137-A7E9-9F53665ADDCD}"/>
              </a:ext>
            </a:extLst>
          </p:cNvPr>
          <p:cNvSpPr>
            <a:spLocks noGrp="1"/>
          </p:cNvSpPr>
          <p:nvPr>
            <p:ph idx="1"/>
          </p:nvPr>
        </p:nvSpPr>
        <p:spPr/>
        <p:txBody>
          <a:bodyPr>
            <a:normAutofit/>
          </a:bodyPr>
          <a:lstStyle/>
          <a:p>
            <a:r>
              <a:rPr lang="en-CA" dirty="0">
                <a:solidFill>
                  <a:srgbClr val="FEFEFE"/>
                </a:solidFill>
              </a:rPr>
              <a:t>Lambda Functions</a:t>
            </a:r>
          </a:p>
          <a:p>
            <a:r>
              <a:rPr lang="en-CA" dirty="0">
                <a:solidFill>
                  <a:srgbClr val="FEFEFE"/>
                </a:solidFill>
              </a:rPr>
              <a:t>Iterating</a:t>
            </a:r>
          </a:p>
          <a:p>
            <a:r>
              <a:rPr lang="en-CA" dirty="0">
                <a:solidFill>
                  <a:srgbClr val="FEFEFE"/>
                </a:solidFill>
              </a:rPr>
              <a:t>Merging</a:t>
            </a:r>
          </a:p>
          <a:p>
            <a:pPr lvl="1"/>
            <a:endParaRPr lang="en-CA" dirty="0">
              <a:solidFill>
                <a:srgbClr val="FEFEFE"/>
              </a:solidFill>
            </a:endParaRPr>
          </a:p>
        </p:txBody>
      </p:sp>
      <p:sp>
        <p:nvSpPr>
          <p:cNvPr id="5" name="AutoShape 4" descr="Pandas' groupby explained in detail | by Fabian Bosler | Towards Data  Science">
            <a:extLst>
              <a:ext uri="{FF2B5EF4-FFF2-40B4-BE49-F238E27FC236}">
                <a16:creationId xmlns:a16="http://schemas.microsoft.com/office/drawing/2014/main" id="{62888108-7F98-435D-8EF2-505F1C0F8C7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8" name="Picture 6">
            <a:extLst>
              <a:ext uri="{FF2B5EF4-FFF2-40B4-BE49-F238E27FC236}">
                <a16:creationId xmlns:a16="http://schemas.microsoft.com/office/drawing/2014/main" id="{4AA87403-A5CA-4F21-89D8-AE3EED178B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3613" y="494410"/>
            <a:ext cx="6718388" cy="378262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19C5AC9-0C30-4B07-B0D1-F312414B515C}"/>
              </a:ext>
            </a:extLst>
          </p:cNvPr>
          <p:cNvSpPr/>
          <p:nvPr/>
        </p:nvSpPr>
        <p:spPr>
          <a:xfrm>
            <a:off x="5473613" y="4094152"/>
            <a:ext cx="6718387" cy="2637012"/>
          </a:xfrm>
          <a:prstGeom prst="rect">
            <a:avLst/>
          </a:prstGeom>
          <a:solidFill>
            <a:srgbClr val="395A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0191036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07F70-D5F9-44A7-BCD4-D910914F84B3}"/>
              </a:ext>
            </a:extLst>
          </p:cNvPr>
          <p:cNvSpPr>
            <a:spLocks noGrp="1"/>
          </p:cNvSpPr>
          <p:nvPr>
            <p:ph type="title"/>
          </p:nvPr>
        </p:nvSpPr>
        <p:spPr/>
        <p:txBody>
          <a:bodyPr>
            <a:normAutofit fontScale="90000"/>
          </a:bodyPr>
          <a:lstStyle/>
          <a:p>
            <a:r>
              <a:rPr lang="en-CA" dirty="0"/>
              <a:t>Iterating</a:t>
            </a:r>
          </a:p>
        </p:txBody>
      </p:sp>
      <p:sp>
        <p:nvSpPr>
          <p:cNvPr id="3" name="Content Placeholder 2">
            <a:extLst>
              <a:ext uri="{FF2B5EF4-FFF2-40B4-BE49-F238E27FC236}">
                <a16:creationId xmlns:a16="http://schemas.microsoft.com/office/drawing/2014/main" id="{A90C8C97-3E18-42E6-B981-28B6CF448F9B}"/>
              </a:ext>
            </a:extLst>
          </p:cNvPr>
          <p:cNvSpPr>
            <a:spLocks noGrp="1"/>
          </p:cNvSpPr>
          <p:nvPr>
            <p:ph idx="1"/>
          </p:nvPr>
        </p:nvSpPr>
        <p:spPr>
          <a:xfrm>
            <a:off x="838201" y="1825624"/>
            <a:ext cx="5662808" cy="4835479"/>
          </a:xfrm>
        </p:spPr>
        <p:txBody>
          <a:bodyPr>
            <a:normAutofit/>
          </a:bodyPr>
          <a:lstStyle/>
          <a:p>
            <a:r>
              <a:rPr lang="en-US" dirty="0"/>
              <a:t>Method 6: Vectorization over NumPy </a:t>
            </a:r>
            <a:r>
              <a:rPr lang="en-US" b="1" dirty="0">
                <a:solidFill>
                  <a:schemeClr val="accent6"/>
                </a:solidFill>
              </a:rPr>
              <a:t>Array</a:t>
            </a:r>
          </a:p>
          <a:p>
            <a:r>
              <a:rPr lang="en-US" dirty="0"/>
              <a:t>Recall that the fundamental units of Pandas, DataFrames and Series, are both based on NumPy arrays.</a:t>
            </a:r>
          </a:p>
          <a:p>
            <a:r>
              <a:rPr lang="en-US" dirty="0"/>
              <a:t>By vectorizing over NumPy Arrays, we se a </a:t>
            </a:r>
            <a:r>
              <a:rPr lang="en-US" b="1" dirty="0"/>
              <a:t>x252 improvement </a:t>
            </a:r>
            <a:r>
              <a:rPr lang="en-US" dirty="0"/>
              <a:t>over the </a:t>
            </a:r>
            <a:r>
              <a:rPr lang="en-US" b="1" dirty="0">
                <a:solidFill>
                  <a:schemeClr val="accent6"/>
                </a:solidFill>
              </a:rPr>
              <a:t>.to_dict() </a:t>
            </a:r>
            <a:r>
              <a:rPr lang="en-US" dirty="0"/>
              <a:t>method.</a:t>
            </a:r>
            <a:endParaRPr lang="en-CA" dirty="0"/>
          </a:p>
        </p:txBody>
      </p:sp>
      <p:sp>
        <p:nvSpPr>
          <p:cNvPr id="4" name="Rectangle 3">
            <a:extLst>
              <a:ext uri="{FF2B5EF4-FFF2-40B4-BE49-F238E27FC236}">
                <a16:creationId xmlns:a16="http://schemas.microsoft.com/office/drawing/2014/main" id="{D3A0ACBB-4BEB-498D-B2C0-D1ED883BCF1A}"/>
              </a:ext>
            </a:extLst>
          </p:cNvPr>
          <p:cNvSpPr/>
          <p:nvPr/>
        </p:nvSpPr>
        <p:spPr>
          <a:xfrm>
            <a:off x="6774024" y="494410"/>
            <a:ext cx="5417977" cy="623675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6" name="Picture 5">
            <a:extLst>
              <a:ext uri="{FF2B5EF4-FFF2-40B4-BE49-F238E27FC236}">
                <a16:creationId xmlns:a16="http://schemas.microsoft.com/office/drawing/2014/main" id="{3A459E01-98E7-40ED-A2E0-208B85EB5BEB}"/>
              </a:ext>
            </a:extLst>
          </p:cNvPr>
          <p:cNvPicPr>
            <a:picLocks noChangeAspect="1"/>
          </p:cNvPicPr>
          <p:nvPr/>
        </p:nvPicPr>
        <p:blipFill rotWithShape="1">
          <a:blip r:embed="rId2"/>
          <a:srcRect l="75987" t="34342" r="1315" b="46657"/>
          <a:stretch/>
        </p:blipFill>
        <p:spPr>
          <a:xfrm>
            <a:off x="6857999" y="1839855"/>
            <a:ext cx="5268761" cy="1417730"/>
          </a:xfrm>
          <a:prstGeom prst="rect">
            <a:avLst/>
          </a:prstGeom>
        </p:spPr>
      </p:pic>
      <p:pic>
        <p:nvPicPr>
          <p:cNvPr id="9" name="Picture 8">
            <a:extLst>
              <a:ext uri="{FF2B5EF4-FFF2-40B4-BE49-F238E27FC236}">
                <a16:creationId xmlns:a16="http://schemas.microsoft.com/office/drawing/2014/main" id="{948CDA49-EF45-4B27-991F-203CF678CB6B}"/>
              </a:ext>
            </a:extLst>
          </p:cNvPr>
          <p:cNvPicPr>
            <a:picLocks noChangeAspect="1"/>
          </p:cNvPicPr>
          <p:nvPr/>
        </p:nvPicPr>
        <p:blipFill rotWithShape="1">
          <a:blip r:embed="rId2"/>
          <a:srcRect l="75987" t="59170" r="1315" b="32807"/>
          <a:stretch/>
        </p:blipFill>
        <p:spPr>
          <a:xfrm>
            <a:off x="6857999" y="3519622"/>
            <a:ext cx="5268765" cy="598578"/>
          </a:xfrm>
          <a:prstGeom prst="rect">
            <a:avLst/>
          </a:prstGeom>
        </p:spPr>
      </p:pic>
    </p:spTree>
    <p:extLst>
      <p:ext uri="{BB962C8B-B14F-4D97-AF65-F5344CB8AC3E}">
        <p14:creationId xmlns:p14="http://schemas.microsoft.com/office/powerpoint/2010/main" val="13391143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07F70-D5F9-44A7-BCD4-D910914F84B3}"/>
              </a:ext>
            </a:extLst>
          </p:cNvPr>
          <p:cNvSpPr>
            <a:spLocks noGrp="1"/>
          </p:cNvSpPr>
          <p:nvPr>
            <p:ph type="title"/>
          </p:nvPr>
        </p:nvSpPr>
        <p:spPr/>
        <p:txBody>
          <a:bodyPr>
            <a:normAutofit fontScale="90000"/>
          </a:bodyPr>
          <a:lstStyle/>
          <a:p>
            <a:r>
              <a:rPr lang="en-CA" dirty="0"/>
              <a:t>Iterating</a:t>
            </a:r>
          </a:p>
        </p:txBody>
      </p:sp>
      <p:sp>
        <p:nvSpPr>
          <p:cNvPr id="3" name="Content Placeholder 2">
            <a:extLst>
              <a:ext uri="{FF2B5EF4-FFF2-40B4-BE49-F238E27FC236}">
                <a16:creationId xmlns:a16="http://schemas.microsoft.com/office/drawing/2014/main" id="{A90C8C97-3E18-42E6-B981-28B6CF448F9B}"/>
              </a:ext>
            </a:extLst>
          </p:cNvPr>
          <p:cNvSpPr>
            <a:spLocks noGrp="1"/>
          </p:cNvSpPr>
          <p:nvPr>
            <p:ph idx="1"/>
          </p:nvPr>
        </p:nvSpPr>
        <p:spPr>
          <a:xfrm>
            <a:off x="838201" y="1825624"/>
            <a:ext cx="8847220" cy="4835479"/>
          </a:xfrm>
        </p:spPr>
        <p:txBody>
          <a:bodyPr>
            <a:normAutofit/>
          </a:bodyPr>
          <a:lstStyle/>
          <a:p>
            <a:r>
              <a:rPr lang="en-US" dirty="0"/>
              <a:t>From this quick exercise, you should know that there are </a:t>
            </a:r>
            <a:r>
              <a:rPr lang="en-US" b="1" dirty="0">
                <a:solidFill>
                  <a:schemeClr val="accent6"/>
                </a:solidFill>
              </a:rPr>
              <a:t>many different ways </a:t>
            </a:r>
            <a:r>
              <a:rPr lang="en-US" dirty="0"/>
              <a:t>to iterate through a DataFrame and that the different methods have </a:t>
            </a:r>
            <a:r>
              <a:rPr lang="en-US" b="1" u="sng" dirty="0">
                <a:solidFill>
                  <a:schemeClr val="accent3"/>
                </a:solidFill>
              </a:rPr>
              <a:t>very</a:t>
            </a:r>
            <a:r>
              <a:rPr lang="en-US" dirty="0"/>
              <a:t> different performance considerations</a:t>
            </a:r>
            <a:r>
              <a:rPr lang="en-US" dirty="0">
                <a:solidFill>
                  <a:schemeClr val="accent3"/>
                </a:solidFill>
              </a:rPr>
              <a:t>.</a:t>
            </a:r>
          </a:p>
          <a:p>
            <a:r>
              <a:rPr lang="en-US" dirty="0"/>
              <a:t>Every application has different performance requirements</a:t>
            </a:r>
            <a:r>
              <a:rPr lang="en-US" dirty="0">
                <a:solidFill>
                  <a:schemeClr val="accent3"/>
                </a:solidFill>
              </a:rPr>
              <a:t>. </a:t>
            </a:r>
          </a:p>
          <a:p>
            <a:r>
              <a:rPr lang="en-US" dirty="0"/>
              <a:t>When writing code</a:t>
            </a:r>
            <a:r>
              <a:rPr lang="en-US" dirty="0">
                <a:solidFill>
                  <a:schemeClr val="accent3"/>
                </a:solidFill>
              </a:rPr>
              <a:t>, </a:t>
            </a:r>
            <a:r>
              <a:rPr lang="en-US" dirty="0"/>
              <a:t>you want it to be</a:t>
            </a:r>
            <a:r>
              <a:rPr lang="en-US" dirty="0">
                <a:solidFill>
                  <a:schemeClr val="accent3"/>
                </a:solidFill>
              </a:rPr>
              <a:t>:</a:t>
            </a:r>
          </a:p>
          <a:p>
            <a:pPr lvl="1"/>
            <a:r>
              <a:rPr lang="en-US" b="1" dirty="0">
                <a:solidFill>
                  <a:schemeClr val="accent6"/>
                </a:solidFill>
              </a:rPr>
              <a:t>Performant</a:t>
            </a:r>
          </a:p>
          <a:p>
            <a:pPr lvl="1"/>
            <a:r>
              <a:rPr lang="en-US" dirty="0"/>
              <a:t>Modular</a:t>
            </a:r>
          </a:p>
          <a:p>
            <a:pPr lvl="1"/>
            <a:r>
              <a:rPr lang="en-CA" dirty="0"/>
              <a:t>Easy to understand</a:t>
            </a:r>
          </a:p>
        </p:txBody>
      </p:sp>
    </p:spTree>
    <p:extLst>
      <p:ext uri="{BB962C8B-B14F-4D97-AF65-F5344CB8AC3E}">
        <p14:creationId xmlns:p14="http://schemas.microsoft.com/office/powerpoint/2010/main" val="25980313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50335-7254-493D-83C9-E0CCD6DD53A7}"/>
              </a:ext>
            </a:extLst>
          </p:cNvPr>
          <p:cNvSpPr>
            <a:spLocks noGrp="1"/>
          </p:cNvSpPr>
          <p:nvPr>
            <p:ph type="title"/>
          </p:nvPr>
        </p:nvSpPr>
        <p:spPr/>
        <p:txBody>
          <a:bodyPr>
            <a:normAutofit fontScale="90000"/>
          </a:bodyPr>
          <a:lstStyle/>
          <a:p>
            <a:r>
              <a:rPr lang="en-CA" dirty="0"/>
              <a:t>Pandas </a:t>
            </a:r>
            <a:r>
              <a:rPr lang="en-CA" dirty="0">
                <a:solidFill>
                  <a:schemeClr val="accent6"/>
                </a:solidFill>
              </a:rPr>
              <a:t>III</a:t>
            </a:r>
          </a:p>
        </p:txBody>
      </p:sp>
      <p:sp>
        <p:nvSpPr>
          <p:cNvPr id="3" name="Content Placeholder 2">
            <a:extLst>
              <a:ext uri="{FF2B5EF4-FFF2-40B4-BE49-F238E27FC236}">
                <a16:creationId xmlns:a16="http://schemas.microsoft.com/office/drawing/2014/main" id="{D4198753-3737-4137-A7E9-9F53665ADDCD}"/>
              </a:ext>
            </a:extLst>
          </p:cNvPr>
          <p:cNvSpPr>
            <a:spLocks noGrp="1"/>
          </p:cNvSpPr>
          <p:nvPr>
            <p:ph idx="1"/>
          </p:nvPr>
        </p:nvSpPr>
        <p:spPr/>
        <p:txBody>
          <a:bodyPr>
            <a:normAutofit/>
          </a:bodyPr>
          <a:lstStyle/>
          <a:p>
            <a:r>
              <a:rPr lang="en-CA" dirty="0">
                <a:solidFill>
                  <a:srgbClr val="FEFEFE"/>
                </a:solidFill>
              </a:rPr>
              <a:t>Lambda Functions</a:t>
            </a:r>
          </a:p>
          <a:p>
            <a:r>
              <a:rPr lang="en-CA" dirty="0">
                <a:solidFill>
                  <a:srgbClr val="FEFEFE"/>
                </a:solidFill>
              </a:rPr>
              <a:t>Iterating</a:t>
            </a:r>
          </a:p>
          <a:p>
            <a:r>
              <a:rPr lang="en-CA" b="1" dirty="0">
                <a:solidFill>
                  <a:srgbClr val="FEFEFE"/>
                </a:solidFill>
              </a:rPr>
              <a:t>Merging</a:t>
            </a:r>
          </a:p>
          <a:p>
            <a:pPr lvl="1"/>
            <a:endParaRPr lang="en-CA" dirty="0">
              <a:solidFill>
                <a:srgbClr val="FEFEFE"/>
              </a:solidFill>
            </a:endParaRPr>
          </a:p>
        </p:txBody>
      </p:sp>
      <p:sp>
        <p:nvSpPr>
          <p:cNvPr id="5" name="AutoShape 4" descr="Pandas' groupby explained in detail | by Fabian Bosler | Towards Data  Science">
            <a:extLst>
              <a:ext uri="{FF2B5EF4-FFF2-40B4-BE49-F238E27FC236}">
                <a16:creationId xmlns:a16="http://schemas.microsoft.com/office/drawing/2014/main" id="{62888108-7F98-435D-8EF2-505F1C0F8C7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8" name="Picture 6">
            <a:extLst>
              <a:ext uri="{FF2B5EF4-FFF2-40B4-BE49-F238E27FC236}">
                <a16:creationId xmlns:a16="http://schemas.microsoft.com/office/drawing/2014/main" id="{4AA87403-A5CA-4F21-89D8-AE3EED178B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3613" y="494410"/>
            <a:ext cx="6718388" cy="378262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19C5AC9-0C30-4B07-B0D1-F312414B515C}"/>
              </a:ext>
            </a:extLst>
          </p:cNvPr>
          <p:cNvSpPr/>
          <p:nvPr/>
        </p:nvSpPr>
        <p:spPr>
          <a:xfrm>
            <a:off x="5473613" y="4094152"/>
            <a:ext cx="6718387" cy="2637012"/>
          </a:xfrm>
          <a:prstGeom prst="rect">
            <a:avLst/>
          </a:prstGeom>
          <a:solidFill>
            <a:srgbClr val="395A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3863838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FDFE0-E102-4298-A347-2D1F0E22F024}"/>
              </a:ext>
            </a:extLst>
          </p:cNvPr>
          <p:cNvSpPr>
            <a:spLocks noGrp="1"/>
          </p:cNvSpPr>
          <p:nvPr>
            <p:ph type="title"/>
          </p:nvPr>
        </p:nvSpPr>
        <p:spPr/>
        <p:txBody>
          <a:bodyPr>
            <a:normAutofit fontScale="90000"/>
          </a:bodyPr>
          <a:lstStyle/>
          <a:p>
            <a:r>
              <a:rPr lang="en-CA" dirty="0"/>
              <a:t>Merging</a:t>
            </a:r>
          </a:p>
        </p:txBody>
      </p:sp>
      <p:sp>
        <p:nvSpPr>
          <p:cNvPr id="3" name="Content Placeholder 2">
            <a:extLst>
              <a:ext uri="{FF2B5EF4-FFF2-40B4-BE49-F238E27FC236}">
                <a16:creationId xmlns:a16="http://schemas.microsoft.com/office/drawing/2014/main" id="{AD6020A3-AE38-47F7-A7BA-ADF10338738D}"/>
              </a:ext>
            </a:extLst>
          </p:cNvPr>
          <p:cNvSpPr>
            <a:spLocks noGrp="1"/>
          </p:cNvSpPr>
          <p:nvPr>
            <p:ph idx="1"/>
          </p:nvPr>
        </p:nvSpPr>
        <p:spPr>
          <a:xfrm>
            <a:off x="838201" y="1825624"/>
            <a:ext cx="5634788" cy="4835479"/>
          </a:xfrm>
        </p:spPr>
        <p:txBody>
          <a:bodyPr/>
          <a:lstStyle/>
          <a:p>
            <a:r>
              <a:rPr lang="en-US" dirty="0"/>
              <a:t>When conducting exploratory data analysis (EDA), its common that the data we want to use comes in multiple files/sources and will need to be combined. </a:t>
            </a:r>
          </a:p>
          <a:p>
            <a:r>
              <a:rPr lang="en-US" dirty="0"/>
              <a:t>In assignment 4, you’ll have to combine bike share ridership data with City of Toronto weather data.</a:t>
            </a:r>
            <a:endParaRPr lang="en-CA" dirty="0"/>
          </a:p>
        </p:txBody>
      </p:sp>
      <p:sp>
        <p:nvSpPr>
          <p:cNvPr id="6" name="Rectangle 5">
            <a:extLst>
              <a:ext uri="{FF2B5EF4-FFF2-40B4-BE49-F238E27FC236}">
                <a16:creationId xmlns:a16="http://schemas.microsoft.com/office/drawing/2014/main" id="{B4E7AED5-762F-427A-B721-9BB42BEF7458}"/>
              </a:ext>
            </a:extLst>
          </p:cNvPr>
          <p:cNvSpPr/>
          <p:nvPr/>
        </p:nvSpPr>
        <p:spPr>
          <a:xfrm>
            <a:off x="6774024" y="494410"/>
            <a:ext cx="5417977" cy="623675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5" name="Picture 2" descr="Merging DataFrames with pandas | pd.merge() | by Ravjot Singh | The Startup  | Medium">
            <a:extLst>
              <a:ext uri="{FF2B5EF4-FFF2-40B4-BE49-F238E27FC236}">
                <a16:creationId xmlns:a16="http://schemas.microsoft.com/office/drawing/2014/main" id="{4EAADE02-9647-479C-BFA7-3AFF0A6FF3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43" t="3885" r="53719" b="8430"/>
          <a:stretch/>
        </p:blipFill>
        <p:spPr bwMode="auto">
          <a:xfrm>
            <a:off x="9234259" y="2782888"/>
            <a:ext cx="2838920" cy="3792771"/>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Merging DataFrames with pandas | pd.merge() | by Ravjot Singh | The Startup  | Medium">
            <a:extLst>
              <a:ext uri="{FF2B5EF4-FFF2-40B4-BE49-F238E27FC236}">
                <a16:creationId xmlns:a16="http://schemas.microsoft.com/office/drawing/2014/main" id="{F5F2940C-AFBF-4D5C-8CD4-641B6849A9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076" t="3622" r="9584" b="8694"/>
          <a:stretch/>
        </p:blipFill>
        <p:spPr bwMode="auto">
          <a:xfrm>
            <a:off x="6804612" y="665520"/>
            <a:ext cx="2678400" cy="3792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693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FDFE0-E102-4298-A347-2D1F0E22F024}"/>
              </a:ext>
            </a:extLst>
          </p:cNvPr>
          <p:cNvSpPr>
            <a:spLocks noGrp="1"/>
          </p:cNvSpPr>
          <p:nvPr>
            <p:ph type="title"/>
          </p:nvPr>
        </p:nvSpPr>
        <p:spPr/>
        <p:txBody>
          <a:bodyPr>
            <a:normAutofit fontScale="90000"/>
          </a:bodyPr>
          <a:lstStyle/>
          <a:p>
            <a:r>
              <a:rPr lang="en-CA" dirty="0"/>
              <a:t>Merging</a:t>
            </a:r>
          </a:p>
        </p:txBody>
      </p:sp>
      <p:sp>
        <p:nvSpPr>
          <p:cNvPr id="3" name="Content Placeholder 2">
            <a:extLst>
              <a:ext uri="{FF2B5EF4-FFF2-40B4-BE49-F238E27FC236}">
                <a16:creationId xmlns:a16="http://schemas.microsoft.com/office/drawing/2014/main" id="{AD6020A3-AE38-47F7-A7BA-ADF10338738D}"/>
              </a:ext>
            </a:extLst>
          </p:cNvPr>
          <p:cNvSpPr>
            <a:spLocks noGrp="1"/>
          </p:cNvSpPr>
          <p:nvPr>
            <p:ph idx="1"/>
          </p:nvPr>
        </p:nvSpPr>
        <p:spPr>
          <a:xfrm>
            <a:off x="838201" y="1825624"/>
            <a:ext cx="5634788" cy="4835479"/>
          </a:xfrm>
        </p:spPr>
        <p:txBody>
          <a:bodyPr/>
          <a:lstStyle/>
          <a:p>
            <a:r>
              <a:rPr lang="en-US" dirty="0"/>
              <a:t>Let’s start with an example.</a:t>
            </a:r>
          </a:p>
          <a:p>
            <a:r>
              <a:rPr lang="en-US" dirty="0"/>
              <a:t>In the Lecture 6 folder, there are six .csv files from Uber showing monthly ridership numbers from April 2014 to September 2014.</a:t>
            </a:r>
          </a:p>
        </p:txBody>
      </p:sp>
      <p:sp>
        <p:nvSpPr>
          <p:cNvPr id="6" name="Rectangle 5">
            <a:extLst>
              <a:ext uri="{FF2B5EF4-FFF2-40B4-BE49-F238E27FC236}">
                <a16:creationId xmlns:a16="http://schemas.microsoft.com/office/drawing/2014/main" id="{B4E7AED5-762F-427A-B721-9BB42BEF7458}"/>
              </a:ext>
            </a:extLst>
          </p:cNvPr>
          <p:cNvSpPr/>
          <p:nvPr/>
        </p:nvSpPr>
        <p:spPr>
          <a:xfrm>
            <a:off x="6774024" y="494410"/>
            <a:ext cx="5417977" cy="623675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9" name="Picture 8">
            <a:extLst>
              <a:ext uri="{FF2B5EF4-FFF2-40B4-BE49-F238E27FC236}">
                <a16:creationId xmlns:a16="http://schemas.microsoft.com/office/drawing/2014/main" id="{A179EEAA-D000-426F-8736-6E8388587544}"/>
              </a:ext>
            </a:extLst>
          </p:cNvPr>
          <p:cNvPicPr>
            <a:picLocks noChangeAspect="1"/>
          </p:cNvPicPr>
          <p:nvPr/>
        </p:nvPicPr>
        <p:blipFill rotWithShape="1">
          <a:blip r:embed="rId2"/>
          <a:srcRect l="82968" t="26667" r="1094" b="23750"/>
          <a:stretch/>
        </p:blipFill>
        <p:spPr>
          <a:xfrm>
            <a:off x="6857999" y="575113"/>
            <a:ext cx="5263712" cy="5263712"/>
          </a:xfrm>
          <a:prstGeom prst="rect">
            <a:avLst/>
          </a:prstGeom>
        </p:spPr>
      </p:pic>
    </p:spTree>
    <p:extLst>
      <p:ext uri="{BB962C8B-B14F-4D97-AF65-F5344CB8AC3E}">
        <p14:creationId xmlns:p14="http://schemas.microsoft.com/office/powerpoint/2010/main" val="40618124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FDFE0-E102-4298-A347-2D1F0E22F024}"/>
              </a:ext>
            </a:extLst>
          </p:cNvPr>
          <p:cNvSpPr>
            <a:spLocks noGrp="1"/>
          </p:cNvSpPr>
          <p:nvPr>
            <p:ph type="title"/>
          </p:nvPr>
        </p:nvSpPr>
        <p:spPr/>
        <p:txBody>
          <a:bodyPr>
            <a:normAutofit fontScale="90000"/>
          </a:bodyPr>
          <a:lstStyle/>
          <a:p>
            <a:r>
              <a:rPr lang="en-CA" dirty="0"/>
              <a:t>Merging</a:t>
            </a:r>
          </a:p>
        </p:txBody>
      </p:sp>
      <p:sp>
        <p:nvSpPr>
          <p:cNvPr id="3" name="Content Placeholder 2">
            <a:extLst>
              <a:ext uri="{FF2B5EF4-FFF2-40B4-BE49-F238E27FC236}">
                <a16:creationId xmlns:a16="http://schemas.microsoft.com/office/drawing/2014/main" id="{AD6020A3-AE38-47F7-A7BA-ADF10338738D}"/>
              </a:ext>
            </a:extLst>
          </p:cNvPr>
          <p:cNvSpPr>
            <a:spLocks noGrp="1"/>
          </p:cNvSpPr>
          <p:nvPr>
            <p:ph idx="1"/>
          </p:nvPr>
        </p:nvSpPr>
        <p:spPr>
          <a:xfrm>
            <a:off x="838201" y="1825624"/>
            <a:ext cx="3962810" cy="4835479"/>
          </a:xfrm>
        </p:spPr>
        <p:txBody>
          <a:bodyPr>
            <a:normAutofit fontScale="92500" lnSpcReduction="20000"/>
          </a:bodyPr>
          <a:lstStyle/>
          <a:p>
            <a:r>
              <a:rPr lang="en-US" dirty="0"/>
              <a:t>In this DataFrame, each row is an Uber trip.</a:t>
            </a:r>
          </a:p>
          <a:p>
            <a:r>
              <a:rPr lang="en-US" dirty="0"/>
              <a:t>Suppose we're asked to plot the number of trips per hour from April 2014 to September 2014. </a:t>
            </a:r>
          </a:p>
          <a:p>
            <a:r>
              <a:rPr lang="en-US" dirty="0"/>
              <a:t>To tackle this problem, it would be much easier if all the data was in one DataFrame.</a:t>
            </a:r>
          </a:p>
          <a:p>
            <a:r>
              <a:rPr lang="en-US" dirty="0"/>
              <a:t>There are two Pandas methods for combining DataFrames: </a:t>
            </a:r>
            <a:r>
              <a:rPr lang="en-US" b="1" dirty="0">
                <a:solidFill>
                  <a:schemeClr val="accent6"/>
                </a:solidFill>
              </a:rPr>
              <a:t>.concat() </a:t>
            </a:r>
            <a:r>
              <a:rPr lang="en-US" dirty="0"/>
              <a:t>and </a:t>
            </a:r>
            <a:r>
              <a:rPr lang="en-US" b="1" dirty="0">
                <a:solidFill>
                  <a:schemeClr val="accent6"/>
                </a:solidFill>
              </a:rPr>
              <a:t>.merge()</a:t>
            </a:r>
            <a:r>
              <a:rPr lang="en-US" dirty="0"/>
              <a:t>. </a:t>
            </a:r>
          </a:p>
        </p:txBody>
      </p:sp>
      <p:sp>
        <p:nvSpPr>
          <p:cNvPr id="6" name="Rectangle 5">
            <a:extLst>
              <a:ext uri="{FF2B5EF4-FFF2-40B4-BE49-F238E27FC236}">
                <a16:creationId xmlns:a16="http://schemas.microsoft.com/office/drawing/2014/main" id="{B4E7AED5-762F-427A-B721-9BB42BEF7458}"/>
              </a:ext>
            </a:extLst>
          </p:cNvPr>
          <p:cNvSpPr/>
          <p:nvPr/>
        </p:nvSpPr>
        <p:spPr>
          <a:xfrm>
            <a:off x="4953000" y="494410"/>
            <a:ext cx="7239001" cy="623675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5" name="Picture 4" descr="Timeline&#10;&#10;Description automatically generated">
            <a:extLst>
              <a:ext uri="{FF2B5EF4-FFF2-40B4-BE49-F238E27FC236}">
                <a16:creationId xmlns:a16="http://schemas.microsoft.com/office/drawing/2014/main" id="{7C73D82F-1F41-4BAB-8FE6-8406E0BCAA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2145" y="846703"/>
            <a:ext cx="6947867" cy="5705475"/>
          </a:xfrm>
          <a:prstGeom prst="rect">
            <a:avLst/>
          </a:prstGeom>
        </p:spPr>
      </p:pic>
    </p:spTree>
    <p:extLst>
      <p:ext uri="{BB962C8B-B14F-4D97-AF65-F5344CB8AC3E}">
        <p14:creationId xmlns:p14="http://schemas.microsoft.com/office/powerpoint/2010/main" val="4874417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FDFE0-E102-4298-A347-2D1F0E22F024}"/>
              </a:ext>
            </a:extLst>
          </p:cNvPr>
          <p:cNvSpPr>
            <a:spLocks noGrp="1"/>
          </p:cNvSpPr>
          <p:nvPr>
            <p:ph type="title"/>
          </p:nvPr>
        </p:nvSpPr>
        <p:spPr/>
        <p:txBody>
          <a:bodyPr>
            <a:normAutofit fontScale="90000"/>
          </a:bodyPr>
          <a:lstStyle/>
          <a:p>
            <a:r>
              <a:rPr lang="en-CA" dirty="0"/>
              <a:t>Merging</a:t>
            </a:r>
          </a:p>
        </p:txBody>
      </p:sp>
      <p:sp>
        <p:nvSpPr>
          <p:cNvPr id="3" name="Content Placeholder 2">
            <a:extLst>
              <a:ext uri="{FF2B5EF4-FFF2-40B4-BE49-F238E27FC236}">
                <a16:creationId xmlns:a16="http://schemas.microsoft.com/office/drawing/2014/main" id="{AD6020A3-AE38-47F7-A7BA-ADF10338738D}"/>
              </a:ext>
            </a:extLst>
          </p:cNvPr>
          <p:cNvSpPr>
            <a:spLocks noGrp="1"/>
          </p:cNvSpPr>
          <p:nvPr>
            <p:ph idx="1"/>
          </p:nvPr>
        </p:nvSpPr>
        <p:spPr>
          <a:xfrm>
            <a:off x="838201" y="1825624"/>
            <a:ext cx="3962810" cy="4835479"/>
          </a:xfrm>
        </p:spPr>
        <p:txBody>
          <a:bodyPr>
            <a:normAutofit/>
          </a:bodyPr>
          <a:lstStyle/>
          <a:p>
            <a:r>
              <a:rPr lang="en-US" dirty="0"/>
              <a:t>Is the content in the DataFrame relevant for the matching process?</a:t>
            </a:r>
          </a:p>
        </p:txBody>
      </p:sp>
      <p:sp>
        <p:nvSpPr>
          <p:cNvPr id="6" name="Rectangle 5">
            <a:extLst>
              <a:ext uri="{FF2B5EF4-FFF2-40B4-BE49-F238E27FC236}">
                <a16:creationId xmlns:a16="http://schemas.microsoft.com/office/drawing/2014/main" id="{B4E7AED5-762F-427A-B721-9BB42BEF7458}"/>
              </a:ext>
            </a:extLst>
          </p:cNvPr>
          <p:cNvSpPr/>
          <p:nvPr/>
        </p:nvSpPr>
        <p:spPr>
          <a:xfrm>
            <a:off x="4953000" y="494410"/>
            <a:ext cx="7239001" cy="623675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5" name="Picture 4" descr="Timeline&#10;&#10;Description automatically generated">
            <a:extLst>
              <a:ext uri="{FF2B5EF4-FFF2-40B4-BE49-F238E27FC236}">
                <a16:creationId xmlns:a16="http://schemas.microsoft.com/office/drawing/2014/main" id="{7C73D82F-1F41-4BAB-8FE6-8406E0BCAA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2145" y="846703"/>
            <a:ext cx="6947867" cy="5705475"/>
          </a:xfrm>
          <a:prstGeom prst="rect">
            <a:avLst/>
          </a:prstGeom>
        </p:spPr>
      </p:pic>
      <p:sp>
        <p:nvSpPr>
          <p:cNvPr id="7" name="TextBox 6">
            <a:extLst>
              <a:ext uri="{FF2B5EF4-FFF2-40B4-BE49-F238E27FC236}">
                <a16:creationId xmlns:a16="http://schemas.microsoft.com/office/drawing/2014/main" id="{42921D8B-0492-46DC-8716-394F4A057373}"/>
              </a:ext>
            </a:extLst>
          </p:cNvPr>
          <p:cNvSpPr txBox="1"/>
          <p:nvPr/>
        </p:nvSpPr>
        <p:spPr>
          <a:xfrm>
            <a:off x="8020050" y="2619375"/>
            <a:ext cx="364202" cy="584775"/>
          </a:xfrm>
          <a:prstGeom prst="rect">
            <a:avLst/>
          </a:prstGeom>
          <a:noFill/>
        </p:spPr>
        <p:txBody>
          <a:bodyPr wrap="none" rtlCol="0">
            <a:spAutoFit/>
          </a:bodyPr>
          <a:lstStyle/>
          <a:p>
            <a:r>
              <a:rPr lang="en-CA" sz="3200" b="1" dirty="0">
                <a:solidFill>
                  <a:schemeClr val="accent6"/>
                </a:solidFill>
              </a:rPr>
              <a:t>?</a:t>
            </a:r>
          </a:p>
        </p:txBody>
      </p:sp>
    </p:spTree>
    <p:extLst>
      <p:ext uri="{BB962C8B-B14F-4D97-AF65-F5344CB8AC3E}">
        <p14:creationId xmlns:p14="http://schemas.microsoft.com/office/powerpoint/2010/main" val="41192557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FDFE0-E102-4298-A347-2D1F0E22F024}"/>
              </a:ext>
            </a:extLst>
          </p:cNvPr>
          <p:cNvSpPr>
            <a:spLocks noGrp="1"/>
          </p:cNvSpPr>
          <p:nvPr>
            <p:ph type="title"/>
          </p:nvPr>
        </p:nvSpPr>
        <p:spPr/>
        <p:txBody>
          <a:bodyPr>
            <a:normAutofit fontScale="90000"/>
          </a:bodyPr>
          <a:lstStyle/>
          <a:p>
            <a:r>
              <a:rPr lang="en-CA" dirty="0"/>
              <a:t>Merging</a:t>
            </a:r>
          </a:p>
        </p:txBody>
      </p:sp>
      <p:sp>
        <p:nvSpPr>
          <p:cNvPr id="3" name="Content Placeholder 2">
            <a:extLst>
              <a:ext uri="{FF2B5EF4-FFF2-40B4-BE49-F238E27FC236}">
                <a16:creationId xmlns:a16="http://schemas.microsoft.com/office/drawing/2014/main" id="{AD6020A3-AE38-47F7-A7BA-ADF10338738D}"/>
              </a:ext>
            </a:extLst>
          </p:cNvPr>
          <p:cNvSpPr>
            <a:spLocks noGrp="1"/>
          </p:cNvSpPr>
          <p:nvPr>
            <p:ph idx="1"/>
          </p:nvPr>
        </p:nvSpPr>
        <p:spPr>
          <a:xfrm>
            <a:off x="838201" y="1825624"/>
            <a:ext cx="3962810" cy="4835479"/>
          </a:xfrm>
        </p:spPr>
        <p:txBody>
          <a:bodyPr>
            <a:normAutofit/>
          </a:bodyPr>
          <a:lstStyle/>
          <a:p>
            <a:r>
              <a:rPr lang="en-US" dirty="0"/>
              <a:t>Is the content in the DataFrame relevant for the matching process?</a:t>
            </a:r>
          </a:p>
          <a:p>
            <a:r>
              <a:rPr lang="en-US" b="1" dirty="0">
                <a:solidFill>
                  <a:schemeClr val="accent6"/>
                </a:solidFill>
              </a:rPr>
              <a:t>NO</a:t>
            </a:r>
          </a:p>
          <a:p>
            <a:r>
              <a:rPr lang="en-US" dirty="0"/>
              <a:t>Do we want to stack two or more DataFrames one on top of the other?</a:t>
            </a:r>
          </a:p>
          <a:p>
            <a:pPr marL="0" indent="0">
              <a:buNone/>
            </a:pPr>
            <a:endParaRPr lang="en-US" dirty="0"/>
          </a:p>
        </p:txBody>
      </p:sp>
      <p:sp>
        <p:nvSpPr>
          <p:cNvPr id="6" name="Rectangle 5">
            <a:extLst>
              <a:ext uri="{FF2B5EF4-FFF2-40B4-BE49-F238E27FC236}">
                <a16:creationId xmlns:a16="http://schemas.microsoft.com/office/drawing/2014/main" id="{B4E7AED5-762F-427A-B721-9BB42BEF7458}"/>
              </a:ext>
            </a:extLst>
          </p:cNvPr>
          <p:cNvSpPr/>
          <p:nvPr/>
        </p:nvSpPr>
        <p:spPr>
          <a:xfrm>
            <a:off x="4953000" y="494410"/>
            <a:ext cx="7239001" cy="623675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5" name="Picture 4" descr="Timeline&#10;&#10;Description automatically generated">
            <a:extLst>
              <a:ext uri="{FF2B5EF4-FFF2-40B4-BE49-F238E27FC236}">
                <a16:creationId xmlns:a16="http://schemas.microsoft.com/office/drawing/2014/main" id="{7C73D82F-1F41-4BAB-8FE6-8406E0BCAA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2145" y="846703"/>
            <a:ext cx="6947867" cy="5705475"/>
          </a:xfrm>
          <a:prstGeom prst="rect">
            <a:avLst/>
          </a:prstGeom>
        </p:spPr>
      </p:pic>
      <p:sp>
        <p:nvSpPr>
          <p:cNvPr id="7" name="Rectangle 6">
            <a:extLst>
              <a:ext uri="{FF2B5EF4-FFF2-40B4-BE49-F238E27FC236}">
                <a16:creationId xmlns:a16="http://schemas.microsoft.com/office/drawing/2014/main" id="{E671D442-BAEC-4374-8864-6E9B1A3C4CA3}"/>
              </a:ext>
            </a:extLst>
          </p:cNvPr>
          <p:cNvSpPr/>
          <p:nvPr/>
        </p:nvSpPr>
        <p:spPr>
          <a:xfrm>
            <a:off x="5800725" y="2711131"/>
            <a:ext cx="1247775" cy="552450"/>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36B5DF9B-ED3A-41A4-8111-C3506253DCBB}"/>
              </a:ext>
            </a:extLst>
          </p:cNvPr>
          <p:cNvSpPr txBox="1"/>
          <p:nvPr/>
        </p:nvSpPr>
        <p:spPr>
          <a:xfrm>
            <a:off x="6232986" y="3998600"/>
            <a:ext cx="364202" cy="584775"/>
          </a:xfrm>
          <a:prstGeom prst="rect">
            <a:avLst/>
          </a:prstGeom>
          <a:noFill/>
        </p:spPr>
        <p:txBody>
          <a:bodyPr wrap="none" rtlCol="0">
            <a:spAutoFit/>
          </a:bodyPr>
          <a:lstStyle/>
          <a:p>
            <a:r>
              <a:rPr lang="en-CA" sz="3200" b="1" dirty="0">
                <a:solidFill>
                  <a:schemeClr val="accent6"/>
                </a:solidFill>
              </a:rPr>
              <a:t>?</a:t>
            </a:r>
          </a:p>
        </p:txBody>
      </p:sp>
    </p:spTree>
    <p:extLst>
      <p:ext uri="{BB962C8B-B14F-4D97-AF65-F5344CB8AC3E}">
        <p14:creationId xmlns:p14="http://schemas.microsoft.com/office/powerpoint/2010/main" val="17372220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FDFE0-E102-4298-A347-2D1F0E22F024}"/>
              </a:ext>
            </a:extLst>
          </p:cNvPr>
          <p:cNvSpPr>
            <a:spLocks noGrp="1"/>
          </p:cNvSpPr>
          <p:nvPr>
            <p:ph type="title"/>
          </p:nvPr>
        </p:nvSpPr>
        <p:spPr/>
        <p:txBody>
          <a:bodyPr>
            <a:normAutofit fontScale="90000"/>
          </a:bodyPr>
          <a:lstStyle/>
          <a:p>
            <a:r>
              <a:rPr lang="en-CA" dirty="0"/>
              <a:t>Merging</a:t>
            </a:r>
          </a:p>
        </p:txBody>
      </p:sp>
      <p:sp>
        <p:nvSpPr>
          <p:cNvPr id="3" name="Content Placeholder 2">
            <a:extLst>
              <a:ext uri="{FF2B5EF4-FFF2-40B4-BE49-F238E27FC236}">
                <a16:creationId xmlns:a16="http://schemas.microsoft.com/office/drawing/2014/main" id="{AD6020A3-AE38-47F7-A7BA-ADF10338738D}"/>
              </a:ext>
            </a:extLst>
          </p:cNvPr>
          <p:cNvSpPr>
            <a:spLocks noGrp="1"/>
          </p:cNvSpPr>
          <p:nvPr>
            <p:ph idx="1"/>
          </p:nvPr>
        </p:nvSpPr>
        <p:spPr>
          <a:xfrm>
            <a:off x="838201" y="1825624"/>
            <a:ext cx="3962810" cy="4835479"/>
          </a:xfrm>
        </p:spPr>
        <p:txBody>
          <a:bodyPr>
            <a:normAutofit/>
          </a:bodyPr>
          <a:lstStyle/>
          <a:p>
            <a:r>
              <a:rPr lang="en-US" dirty="0"/>
              <a:t>Is the content in the DataFrame relevant for the matching process?</a:t>
            </a:r>
          </a:p>
          <a:p>
            <a:r>
              <a:rPr lang="en-US" b="1" dirty="0">
                <a:solidFill>
                  <a:schemeClr val="accent6"/>
                </a:solidFill>
              </a:rPr>
              <a:t>NO</a:t>
            </a:r>
          </a:p>
          <a:p>
            <a:r>
              <a:rPr lang="en-US" dirty="0"/>
              <a:t>Do we want to stack two or more DataFrames one on top of the other?</a:t>
            </a:r>
          </a:p>
          <a:p>
            <a:r>
              <a:rPr lang="en-US" b="1" dirty="0">
                <a:solidFill>
                  <a:schemeClr val="accent6"/>
                </a:solidFill>
              </a:rPr>
              <a:t>YES</a:t>
            </a:r>
          </a:p>
          <a:p>
            <a:r>
              <a:rPr lang="en-US" b="1" dirty="0">
                <a:solidFill>
                  <a:schemeClr val="accent6"/>
                </a:solidFill>
              </a:rPr>
              <a:t>.concat(axis=0)</a:t>
            </a:r>
            <a:endParaRPr lang="en-US" dirty="0"/>
          </a:p>
        </p:txBody>
      </p:sp>
      <p:sp>
        <p:nvSpPr>
          <p:cNvPr id="6" name="Rectangle 5">
            <a:extLst>
              <a:ext uri="{FF2B5EF4-FFF2-40B4-BE49-F238E27FC236}">
                <a16:creationId xmlns:a16="http://schemas.microsoft.com/office/drawing/2014/main" id="{B4E7AED5-762F-427A-B721-9BB42BEF7458}"/>
              </a:ext>
            </a:extLst>
          </p:cNvPr>
          <p:cNvSpPr/>
          <p:nvPr/>
        </p:nvSpPr>
        <p:spPr>
          <a:xfrm>
            <a:off x="4953000" y="494410"/>
            <a:ext cx="7239001" cy="623675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5" name="Picture 4" descr="Timeline&#10;&#10;Description automatically generated">
            <a:extLst>
              <a:ext uri="{FF2B5EF4-FFF2-40B4-BE49-F238E27FC236}">
                <a16:creationId xmlns:a16="http://schemas.microsoft.com/office/drawing/2014/main" id="{7C73D82F-1F41-4BAB-8FE6-8406E0BCAA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2145" y="846703"/>
            <a:ext cx="6947867" cy="5705475"/>
          </a:xfrm>
          <a:prstGeom prst="rect">
            <a:avLst/>
          </a:prstGeom>
        </p:spPr>
      </p:pic>
      <p:sp>
        <p:nvSpPr>
          <p:cNvPr id="4" name="Rectangle 3">
            <a:extLst>
              <a:ext uri="{FF2B5EF4-FFF2-40B4-BE49-F238E27FC236}">
                <a16:creationId xmlns:a16="http://schemas.microsoft.com/office/drawing/2014/main" id="{2545F171-C10D-4BE8-9455-D79477837680}"/>
              </a:ext>
            </a:extLst>
          </p:cNvPr>
          <p:cNvSpPr/>
          <p:nvPr/>
        </p:nvSpPr>
        <p:spPr>
          <a:xfrm>
            <a:off x="4943475" y="4743450"/>
            <a:ext cx="1247775" cy="552450"/>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AD1D831B-A715-49A2-855C-9DC89171C0F7}"/>
              </a:ext>
            </a:extLst>
          </p:cNvPr>
          <p:cNvSpPr/>
          <p:nvPr/>
        </p:nvSpPr>
        <p:spPr>
          <a:xfrm>
            <a:off x="5800725" y="2711131"/>
            <a:ext cx="1247775" cy="552450"/>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12971926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FDFE0-E102-4298-A347-2D1F0E22F024}"/>
              </a:ext>
            </a:extLst>
          </p:cNvPr>
          <p:cNvSpPr>
            <a:spLocks noGrp="1"/>
          </p:cNvSpPr>
          <p:nvPr>
            <p:ph type="title"/>
          </p:nvPr>
        </p:nvSpPr>
        <p:spPr/>
        <p:txBody>
          <a:bodyPr>
            <a:normAutofit fontScale="90000"/>
          </a:bodyPr>
          <a:lstStyle/>
          <a:p>
            <a:r>
              <a:rPr lang="en-CA" dirty="0"/>
              <a:t>Merging</a:t>
            </a:r>
          </a:p>
        </p:txBody>
      </p:sp>
      <p:sp>
        <p:nvSpPr>
          <p:cNvPr id="3" name="Content Placeholder 2">
            <a:extLst>
              <a:ext uri="{FF2B5EF4-FFF2-40B4-BE49-F238E27FC236}">
                <a16:creationId xmlns:a16="http://schemas.microsoft.com/office/drawing/2014/main" id="{AD6020A3-AE38-47F7-A7BA-ADF10338738D}"/>
              </a:ext>
            </a:extLst>
          </p:cNvPr>
          <p:cNvSpPr>
            <a:spLocks noGrp="1"/>
          </p:cNvSpPr>
          <p:nvPr>
            <p:ph idx="1"/>
          </p:nvPr>
        </p:nvSpPr>
        <p:spPr>
          <a:xfrm>
            <a:off x="838201" y="1825624"/>
            <a:ext cx="5634788" cy="4835479"/>
          </a:xfrm>
        </p:spPr>
        <p:txBody>
          <a:bodyPr>
            <a:normAutofit fontScale="92500" lnSpcReduction="20000"/>
          </a:bodyPr>
          <a:lstStyle/>
          <a:p>
            <a:r>
              <a:rPr lang="en-US" b="1" dirty="0"/>
              <a:t>Concatenate</a:t>
            </a:r>
          </a:p>
          <a:p>
            <a:r>
              <a:rPr lang="en-US" dirty="0"/>
              <a:t>We use the </a:t>
            </a:r>
            <a:r>
              <a:rPr lang="en-US" b="1" dirty="0">
                <a:solidFill>
                  <a:schemeClr val="accent6"/>
                </a:solidFill>
              </a:rPr>
              <a:t>.concat() </a:t>
            </a:r>
            <a:r>
              <a:rPr lang="en-US" dirty="0"/>
              <a:t>function to append either columns or rows from one DataFrame to another. This happens to be the functionality we need to handle the Uber data we import above.</a:t>
            </a:r>
          </a:p>
          <a:p>
            <a:r>
              <a:rPr lang="en-US" b="1" dirty="0">
                <a:solidFill>
                  <a:schemeClr val="accent6"/>
                </a:solidFill>
              </a:rPr>
              <a:t>pd.concat() </a:t>
            </a:r>
            <a:r>
              <a:rPr lang="en-US" dirty="0"/>
              <a:t>has many features, which you're encouraged to explore, but the basic function is demonstrated below.</a:t>
            </a:r>
          </a:p>
          <a:p>
            <a:r>
              <a:rPr lang="en-US" dirty="0"/>
              <a:t>If we want to stack multiple DataFrames side-by-side, then we set axis=1.</a:t>
            </a:r>
          </a:p>
        </p:txBody>
      </p:sp>
      <p:sp>
        <p:nvSpPr>
          <p:cNvPr id="6" name="Rectangle 5">
            <a:extLst>
              <a:ext uri="{FF2B5EF4-FFF2-40B4-BE49-F238E27FC236}">
                <a16:creationId xmlns:a16="http://schemas.microsoft.com/office/drawing/2014/main" id="{B4E7AED5-762F-427A-B721-9BB42BEF7458}"/>
              </a:ext>
            </a:extLst>
          </p:cNvPr>
          <p:cNvSpPr/>
          <p:nvPr/>
        </p:nvSpPr>
        <p:spPr>
          <a:xfrm>
            <a:off x="6774024" y="494410"/>
            <a:ext cx="5417977" cy="623675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8" name="Picture 7">
            <a:extLst>
              <a:ext uri="{FF2B5EF4-FFF2-40B4-BE49-F238E27FC236}">
                <a16:creationId xmlns:a16="http://schemas.microsoft.com/office/drawing/2014/main" id="{0BF277B5-5875-4E19-917D-004745F0830F}"/>
              </a:ext>
            </a:extLst>
          </p:cNvPr>
          <p:cNvPicPr>
            <a:picLocks noChangeAspect="1"/>
          </p:cNvPicPr>
          <p:nvPr/>
        </p:nvPicPr>
        <p:blipFill rotWithShape="1">
          <a:blip r:embed="rId2"/>
          <a:srcRect l="83281" t="30070" r="1177" b="26667"/>
          <a:stretch/>
        </p:blipFill>
        <p:spPr>
          <a:xfrm>
            <a:off x="6793073" y="571500"/>
            <a:ext cx="5322728" cy="4762500"/>
          </a:xfrm>
          <a:prstGeom prst="rect">
            <a:avLst/>
          </a:prstGeom>
        </p:spPr>
      </p:pic>
    </p:spTree>
    <p:extLst>
      <p:ext uri="{BB962C8B-B14F-4D97-AF65-F5344CB8AC3E}">
        <p14:creationId xmlns:p14="http://schemas.microsoft.com/office/powerpoint/2010/main" val="1288031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50335-7254-493D-83C9-E0CCD6DD53A7}"/>
              </a:ext>
            </a:extLst>
          </p:cNvPr>
          <p:cNvSpPr>
            <a:spLocks noGrp="1"/>
          </p:cNvSpPr>
          <p:nvPr>
            <p:ph type="title"/>
          </p:nvPr>
        </p:nvSpPr>
        <p:spPr/>
        <p:txBody>
          <a:bodyPr>
            <a:normAutofit fontScale="90000"/>
          </a:bodyPr>
          <a:lstStyle/>
          <a:p>
            <a:r>
              <a:rPr lang="en-CA" dirty="0"/>
              <a:t>Pandas </a:t>
            </a:r>
            <a:r>
              <a:rPr lang="en-CA" dirty="0">
                <a:solidFill>
                  <a:schemeClr val="accent6"/>
                </a:solidFill>
              </a:rPr>
              <a:t>III</a:t>
            </a:r>
          </a:p>
        </p:txBody>
      </p:sp>
      <p:sp>
        <p:nvSpPr>
          <p:cNvPr id="3" name="Content Placeholder 2">
            <a:extLst>
              <a:ext uri="{FF2B5EF4-FFF2-40B4-BE49-F238E27FC236}">
                <a16:creationId xmlns:a16="http://schemas.microsoft.com/office/drawing/2014/main" id="{D4198753-3737-4137-A7E9-9F53665ADDCD}"/>
              </a:ext>
            </a:extLst>
          </p:cNvPr>
          <p:cNvSpPr>
            <a:spLocks noGrp="1"/>
          </p:cNvSpPr>
          <p:nvPr>
            <p:ph idx="1"/>
          </p:nvPr>
        </p:nvSpPr>
        <p:spPr/>
        <p:txBody>
          <a:bodyPr>
            <a:normAutofit/>
          </a:bodyPr>
          <a:lstStyle/>
          <a:p>
            <a:r>
              <a:rPr lang="en-CA" b="1" dirty="0">
                <a:solidFill>
                  <a:srgbClr val="FEFEFE"/>
                </a:solidFill>
              </a:rPr>
              <a:t>Lambda Functions</a:t>
            </a:r>
          </a:p>
          <a:p>
            <a:r>
              <a:rPr lang="en-CA" dirty="0">
                <a:solidFill>
                  <a:srgbClr val="FEFEFE"/>
                </a:solidFill>
              </a:rPr>
              <a:t>Iterating</a:t>
            </a:r>
          </a:p>
          <a:p>
            <a:r>
              <a:rPr lang="en-CA" dirty="0">
                <a:solidFill>
                  <a:srgbClr val="FEFEFE"/>
                </a:solidFill>
              </a:rPr>
              <a:t>Merging</a:t>
            </a:r>
          </a:p>
          <a:p>
            <a:pPr lvl="1"/>
            <a:endParaRPr lang="en-CA" dirty="0">
              <a:solidFill>
                <a:srgbClr val="FEFEFE"/>
              </a:solidFill>
            </a:endParaRPr>
          </a:p>
        </p:txBody>
      </p:sp>
      <p:sp>
        <p:nvSpPr>
          <p:cNvPr id="5" name="AutoShape 4" descr="Pandas' groupby explained in detail | by Fabian Bosler | Towards Data  Science">
            <a:extLst>
              <a:ext uri="{FF2B5EF4-FFF2-40B4-BE49-F238E27FC236}">
                <a16:creationId xmlns:a16="http://schemas.microsoft.com/office/drawing/2014/main" id="{62888108-7F98-435D-8EF2-505F1C0F8C7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8" name="Picture 6">
            <a:extLst>
              <a:ext uri="{FF2B5EF4-FFF2-40B4-BE49-F238E27FC236}">
                <a16:creationId xmlns:a16="http://schemas.microsoft.com/office/drawing/2014/main" id="{4AA87403-A5CA-4F21-89D8-AE3EED178B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3613" y="494410"/>
            <a:ext cx="6718388" cy="378262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19C5AC9-0C30-4B07-B0D1-F312414B515C}"/>
              </a:ext>
            </a:extLst>
          </p:cNvPr>
          <p:cNvSpPr/>
          <p:nvPr/>
        </p:nvSpPr>
        <p:spPr>
          <a:xfrm>
            <a:off x="5473613" y="4094152"/>
            <a:ext cx="6718387" cy="2637012"/>
          </a:xfrm>
          <a:prstGeom prst="rect">
            <a:avLst/>
          </a:prstGeom>
          <a:solidFill>
            <a:srgbClr val="395A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713303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FDFE0-E102-4298-A347-2D1F0E22F024}"/>
              </a:ext>
            </a:extLst>
          </p:cNvPr>
          <p:cNvSpPr>
            <a:spLocks noGrp="1"/>
          </p:cNvSpPr>
          <p:nvPr>
            <p:ph type="title"/>
          </p:nvPr>
        </p:nvSpPr>
        <p:spPr/>
        <p:txBody>
          <a:bodyPr>
            <a:normAutofit fontScale="90000"/>
          </a:bodyPr>
          <a:lstStyle/>
          <a:p>
            <a:r>
              <a:rPr lang="en-CA" dirty="0"/>
              <a:t>Merging</a:t>
            </a:r>
          </a:p>
        </p:txBody>
      </p:sp>
      <p:sp>
        <p:nvSpPr>
          <p:cNvPr id="3" name="Content Placeholder 2">
            <a:extLst>
              <a:ext uri="{FF2B5EF4-FFF2-40B4-BE49-F238E27FC236}">
                <a16:creationId xmlns:a16="http://schemas.microsoft.com/office/drawing/2014/main" id="{AD6020A3-AE38-47F7-A7BA-ADF10338738D}"/>
              </a:ext>
            </a:extLst>
          </p:cNvPr>
          <p:cNvSpPr>
            <a:spLocks noGrp="1"/>
          </p:cNvSpPr>
          <p:nvPr>
            <p:ph idx="1"/>
          </p:nvPr>
        </p:nvSpPr>
        <p:spPr>
          <a:xfrm>
            <a:off x="838201" y="1825624"/>
            <a:ext cx="5634788" cy="4835479"/>
          </a:xfrm>
        </p:spPr>
        <p:txBody>
          <a:bodyPr>
            <a:normAutofit lnSpcReduction="10000"/>
          </a:bodyPr>
          <a:lstStyle/>
          <a:p>
            <a:r>
              <a:rPr lang="en-US" b="1" dirty="0"/>
              <a:t>Concatenate</a:t>
            </a:r>
          </a:p>
          <a:p>
            <a:r>
              <a:rPr lang="en-US" dirty="0"/>
              <a:t>If we plot the index, we can clearly see from the plot that when concatenating the DataFrames, the original indexes have been preserved, meaning that we have duplicates, which will be an issue moving forward.</a:t>
            </a:r>
          </a:p>
          <a:p>
            <a:r>
              <a:rPr lang="en-US" dirty="0"/>
              <a:t>To adjust the row index automatically, we can set the argument </a:t>
            </a:r>
            <a:r>
              <a:rPr lang="en-US" b="1" dirty="0">
                <a:solidFill>
                  <a:schemeClr val="accent6"/>
                </a:solidFill>
              </a:rPr>
              <a:t>ignore_index=True </a:t>
            </a:r>
            <a:r>
              <a:rPr lang="en-US" dirty="0"/>
              <a:t>while calling the </a:t>
            </a:r>
            <a:r>
              <a:rPr lang="en-US" b="1" dirty="0">
                <a:solidFill>
                  <a:schemeClr val="accent6"/>
                </a:solidFill>
              </a:rPr>
              <a:t>.concat()</a:t>
            </a:r>
            <a:r>
              <a:rPr lang="en-US" dirty="0"/>
              <a:t> function.</a:t>
            </a:r>
          </a:p>
        </p:txBody>
      </p:sp>
      <p:sp>
        <p:nvSpPr>
          <p:cNvPr id="6" name="Rectangle 5">
            <a:extLst>
              <a:ext uri="{FF2B5EF4-FFF2-40B4-BE49-F238E27FC236}">
                <a16:creationId xmlns:a16="http://schemas.microsoft.com/office/drawing/2014/main" id="{B4E7AED5-762F-427A-B721-9BB42BEF7458}"/>
              </a:ext>
            </a:extLst>
          </p:cNvPr>
          <p:cNvSpPr/>
          <p:nvPr/>
        </p:nvSpPr>
        <p:spPr>
          <a:xfrm>
            <a:off x="6774024" y="494410"/>
            <a:ext cx="5417977" cy="6236754"/>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6386" name="Picture 2">
            <a:extLst>
              <a:ext uri="{FF2B5EF4-FFF2-40B4-BE49-F238E27FC236}">
                <a16:creationId xmlns:a16="http://schemas.microsoft.com/office/drawing/2014/main" id="{B2DDB151-EE01-4FE7-9B67-52CE52C9FA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1888" y="666750"/>
            <a:ext cx="4049990" cy="2826252"/>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71D45913-6BEE-4006-93FB-F94EEDF4EF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1888" y="3668066"/>
            <a:ext cx="4052888" cy="2904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7604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FDFE0-E102-4298-A347-2D1F0E22F024}"/>
              </a:ext>
            </a:extLst>
          </p:cNvPr>
          <p:cNvSpPr>
            <a:spLocks noGrp="1"/>
          </p:cNvSpPr>
          <p:nvPr>
            <p:ph type="title"/>
          </p:nvPr>
        </p:nvSpPr>
        <p:spPr/>
        <p:txBody>
          <a:bodyPr>
            <a:normAutofit fontScale="90000"/>
          </a:bodyPr>
          <a:lstStyle/>
          <a:p>
            <a:r>
              <a:rPr lang="en-CA" dirty="0"/>
              <a:t>Merging</a:t>
            </a:r>
          </a:p>
        </p:txBody>
      </p:sp>
      <p:sp>
        <p:nvSpPr>
          <p:cNvPr id="3" name="Content Placeholder 2">
            <a:extLst>
              <a:ext uri="{FF2B5EF4-FFF2-40B4-BE49-F238E27FC236}">
                <a16:creationId xmlns:a16="http://schemas.microsoft.com/office/drawing/2014/main" id="{AD6020A3-AE38-47F7-A7BA-ADF10338738D}"/>
              </a:ext>
            </a:extLst>
          </p:cNvPr>
          <p:cNvSpPr>
            <a:spLocks noGrp="1"/>
          </p:cNvSpPr>
          <p:nvPr>
            <p:ph idx="1"/>
          </p:nvPr>
        </p:nvSpPr>
        <p:spPr>
          <a:xfrm>
            <a:off x="838201" y="1825624"/>
            <a:ext cx="3962810" cy="4835479"/>
          </a:xfrm>
        </p:spPr>
        <p:txBody>
          <a:bodyPr>
            <a:normAutofit lnSpcReduction="10000"/>
          </a:bodyPr>
          <a:lstStyle/>
          <a:p>
            <a:r>
              <a:rPr lang="en-US" dirty="0"/>
              <a:t>Let’s try another example.</a:t>
            </a:r>
          </a:p>
          <a:p>
            <a:r>
              <a:rPr lang="en-US" dirty="0"/>
              <a:t>We have two DataFrames.</a:t>
            </a:r>
          </a:p>
          <a:p>
            <a:pPr lvl="1"/>
            <a:r>
              <a:rPr lang="en-US" dirty="0"/>
              <a:t>The first and last name of test participants.</a:t>
            </a:r>
          </a:p>
          <a:p>
            <a:pPr lvl="1"/>
            <a:r>
              <a:rPr lang="en-US" dirty="0"/>
              <a:t>The test score for participants.</a:t>
            </a:r>
          </a:p>
          <a:p>
            <a:r>
              <a:rPr lang="en-US" dirty="0"/>
              <a:t>The two DataFrames have a common column, </a:t>
            </a:r>
            <a:r>
              <a:rPr lang="en-US" b="1" dirty="0">
                <a:solidFill>
                  <a:schemeClr val="accent6"/>
                </a:solidFill>
              </a:rPr>
              <a:t>participant_id</a:t>
            </a:r>
            <a:r>
              <a:rPr lang="en-US" dirty="0"/>
              <a:t>.</a:t>
            </a:r>
          </a:p>
          <a:p>
            <a:endParaRPr lang="en-US" dirty="0"/>
          </a:p>
        </p:txBody>
      </p:sp>
      <p:sp>
        <p:nvSpPr>
          <p:cNvPr id="6" name="Rectangle 5">
            <a:extLst>
              <a:ext uri="{FF2B5EF4-FFF2-40B4-BE49-F238E27FC236}">
                <a16:creationId xmlns:a16="http://schemas.microsoft.com/office/drawing/2014/main" id="{B4E7AED5-762F-427A-B721-9BB42BEF7458}"/>
              </a:ext>
            </a:extLst>
          </p:cNvPr>
          <p:cNvSpPr/>
          <p:nvPr/>
        </p:nvSpPr>
        <p:spPr>
          <a:xfrm>
            <a:off x="4953000" y="494410"/>
            <a:ext cx="7239001" cy="623675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7" name="Picture 6">
            <a:extLst>
              <a:ext uri="{FF2B5EF4-FFF2-40B4-BE49-F238E27FC236}">
                <a16:creationId xmlns:a16="http://schemas.microsoft.com/office/drawing/2014/main" id="{E2800171-B943-4DB1-AA8A-6BFE1A89F0E7}"/>
              </a:ext>
            </a:extLst>
          </p:cNvPr>
          <p:cNvPicPr>
            <a:picLocks noChangeAspect="1"/>
          </p:cNvPicPr>
          <p:nvPr/>
        </p:nvPicPr>
        <p:blipFill rotWithShape="1">
          <a:blip r:embed="rId2"/>
          <a:srcRect l="83438" t="35416" r="5781" b="32743"/>
          <a:stretch/>
        </p:blipFill>
        <p:spPr>
          <a:xfrm>
            <a:off x="5457414" y="1495425"/>
            <a:ext cx="3477036" cy="3300665"/>
          </a:xfrm>
          <a:prstGeom prst="rect">
            <a:avLst/>
          </a:prstGeom>
        </p:spPr>
      </p:pic>
      <p:pic>
        <p:nvPicPr>
          <p:cNvPr id="9" name="Picture 8">
            <a:extLst>
              <a:ext uri="{FF2B5EF4-FFF2-40B4-BE49-F238E27FC236}">
                <a16:creationId xmlns:a16="http://schemas.microsoft.com/office/drawing/2014/main" id="{62BF69D1-DFD7-49D3-AADE-85FFF7E4D0DC}"/>
              </a:ext>
            </a:extLst>
          </p:cNvPr>
          <p:cNvPicPr>
            <a:picLocks noChangeAspect="1"/>
          </p:cNvPicPr>
          <p:nvPr/>
        </p:nvPicPr>
        <p:blipFill rotWithShape="1">
          <a:blip r:embed="rId3"/>
          <a:srcRect l="83672" t="48057" r="9688" b="12325"/>
          <a:stretch/>
        </p:blipFill>
        <p:spPr>
          <a:xfrm>
            <a:off x="9551018" y="1533525"/>
            <a:ext cx="2141655" cy="4106933"/>
          </a:xfrm>
          <a:prstGeom prst="rect">
            <a:avLst/>
          </a:prstGeom>
        </p:spPr>
      </p:pic>
      <p:sp>
        <p:nvSpPr>
          <p:cNvPr id="10" name="TextBox 9">
            <a:extLst>
              <a:ext uri="{FF2B5EF4-FFF2-40B4-BE49-F238E27FC236}">
                <a16:creationId xmlns:a16="http://schemas.microsoft.com/office/drawing/2014/main" id="{FE0AABA3-E8EB-401C-9035-E63EDF2BA517}"/>
              </a:ext>
            </a:extLst>
          </p:cNvPr>
          <p:cNvSpPr txBox="1"/>
          <p:nvPr/>
        </p:nvSpPr>
        <p:spPr>
          <a:xfrm>
            <a:off x="6678418" y="715153"/>
            <a:ext cx="1035027" cy="646331"/>
          </a:xfrm>
          <a:prstGeom prst="rect">
            <a:avLst/>
          </a:prstGeom>
          <a:noFill/>
        </p:spPr>
        <p:txBody>
          <a:bodyPr wrap="none" rtlCol="0">
            <a:spAutoFit/>
          </a:bodyPr>
          <a:lstStyle/>
          <a:p>
            <a:r>
              <a:rPr lang="en-CA" sz="3600" b="1" dirty="0">
                <a:solidFill>
                  <a:schemeClr val="accent2"/>
                </a:solidFill>
              </a:rPr>
              <a:t>Left</a:t>
            </a:r>
          </a:p>
        </p:txBody>
      </p:sp>
      <p:sp>
        <p:nvSpPr>
          <p:cNvPr id="11" name="TextBox 10">
            <a:extLst>
              <a:ext uri="{FF2B5EF4-FFF2-40B4-BE49-F238E27FC236}">
                <a16:creationId xmlns:a16="http://schemas.microsoft.com/office/drawing/2014/main" id="{75B0C963-AD06-45BB-9ADF-5B9E74903BF2}"/>
              </a:ext>
            </a:extLst>
          </p:cNvPr>
          <p:cNvSpPr txBox="1"/>
          <p:nvPr/>
        </p:nvSpPr>
        <p:spPr>
          <a:xfrm>
            <a:off x="9942011" y="732422"/>
            <a:ext cx="1359668" cy="646331"/>
          </a:xfrm>
          <a:prstGeom prst="rect">
            <a:avLst/>
          </a:prstGeom>
          <a:noFill/>
        </p:spPr>
        <p:txBody>
          <a:bodyPr wrap="none" rtlCol="0">
            <a:spAutoFit/>
          </a:bodyPr>
          <a:lstStyle/>
          <a:p>
            <a:r>
              <a:rPr lang="en-CA" sz="3600" b="1" dirty="0">
                <a:solidFill>
                  <a:schemeClr val="accent2"/>
                </a:solidFill>
              </a:rPr>
              <a:t>Right</a:t>
            </a:r>
          </a:p>
        </p:txBody>
      </p:sp>
    </p:spTree>
    <p:extLst>
      <p:ext uri="{BB962C8B-B14F-4D97-AF65-F5344CB8AC3E}">
        <p14:creationId xmlns:p14="http://schemas.microsoft.com/office/powerpoint/2010/main" val="15729266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FDFE0-E102-4298-A347-2D1F0E22F024}"/>
              </a:ext>
            </a:extLst>
          </p:cNvPr>
          <p:cNvSpPr>
            <a:spLocks noGrp="1"/>
          </p:cNvSpPr>
          <p:nvPr>
            <p:ph type="title"/>
          </p:nvPr>
        </p:nvSpPr>
        <p:spPr/>
        <p:txBody>
          <a:bodyPr>
            <a:normAutofit fontScale="90000"/>
          </a:bodyPr>
          <a:lstStyle/>
          <a:p>
            <a:r>
              <a:rPr lang="en-CA" dirty="0"/>
              <a:t>Merging</a:t>
            </a:r>
          </a:p>
        </p:txBody>
      </p:sp>
      <p:sp>
        <p:nvSpPr>
          <p:cNvPr id="3" name="Content Placeholder 2">
            <a:extLst>
              <a:ext uri="{FF2B5EF4-FFF2-40B4-BE49-F238E27FC236}">
                <a16:creationId xmlns:a16="http://schemas.microsoft.com/office/drawing/2014/main" id="{AD6020A3-AE38-47F7-A7BA-ADF10338738D}"/>
              </a:ext>
            </a:extLst>
          </p:cNvPr>
          <p:cNvSpPr>
            <a:spLocks noGrp="1"/>
          </p:cNvSpPr>
          <p:nvPr>
            <p:ph idx="1"/>
          </p:nvPr>
        </p:nvSpPr>
        <p:spPr>
          <a:xfrm>
            <a:off x="838201" y="1825624"/>
            <a:ext cx="3962810" cy="4835479"/>
          </a:xfrm>
        </p:spPr>
        <p:txBody>
          <a:bodyPr>
            <a:normAutofit/>
          </a:bodyPr>
          <a:lstStyle/>
          <a:p>
            <a:r>
              <a:rPr lang="en-US" dirty="0"/>
              <a:t>Is the content in the DataFrame relevant for the matching process?</a:t>
            </a:r>
          </a:p>
        </p:txBody>
      </p:sp>
      <p:sp>
        <p:nvSpPr>
          <p:cNvPr id="6" name="Rectangle 5">
            <a:extLst>
              <a:ext uri="{FF2B5EF4-FFF2-40B4-BE49-F238E27FC236}">
                <a16:creationId xmlns:a16="http://schemas.microsoft.com/office/drawing/2014/main" id="{B4E7AED5-762F-427A-B721-9BB42BEF7458}"/>
              </a:ext>
            </a:extLst>
          </p:cNvPr>
          <p:cNvSpPr/>
          <p:nvPr/>
        </p:nvSpPr>
        <p:spPr>
          <a:xfrm>
            <a:off x="4953000" y="494410"/>
            <a:ext cx="7239001" cy="623675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5" name="Picture 4" descr="Timeline&#10;&#10;Description automatically generated">
            <a:extLst>
              <a:ext uri="{FF2B5EF4-FFF2-40B4-BE49-F238E27FC236}">
                <a16:creationId xmlns:a16="http://schemas.microsoft.com/office/drawing/2014/main" id="{7C73D82F-1F41-4BAB-8FE6-8406E0BCAA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2145" y="846703"/>
            <a:ext cx="6947867" cy="5705475"/>
          </a:xfrm>
          <a:prstGeom prst="rect">
            <a:avLst/>
          </a:prstGeom>
        </p:spPr>
      </p:pic>
      <p:sp>
        <p:nvSpPr>
          <p:cNvPr id="7" name="TextBox 6">
            <a:extLst>
              <a:ext uri="{FF2B5EF4-FFF2-40B4-BE49-F238E27FC236}">
                <a16:creationId xmlns:a16="http://schemas.microsoft.com/office/drawing/2014/main" id="{42921D8B-0492-46DC-8716-394F4A057373}"/>
              </a:ext>
            </a:extLst>
          </p:cNvPr>
          <p:cNvSpPr txBox="1"/>
          <p:nvPr/>
        </p:nvSpPr>
        <p:spPr>
          <a:xfrm>
            <a:off x="8020050" y="2619375"/>
            <a:ext cx="364202" cy="584775"/>
          </a:xfrm>
          <a:prstGeom prst="rect">
            <a:avLst/>
          </a:prstGeom>
          <a:noFill/>
        </p:spPr>
        <p:txBody>
          <a:bodyPr wrap="none" rtlCol="0">
            <a:spAutoFit/>
          </a:bodyPr>
          <a:lstStyle/>
          <a:p>
            <a:r>
              <a:rPr lang="en-CA" sz="3200" b="1" dirty="0">
                <a:solidFill>
                  <a:schemeClr val="accent6"/>
                </a:solidFill>
              </a:rPr>
              <a:t>?</a:t>
            </a:r>
          </a:p>
        </p:txBody>
      </p:sp>
    </p:spTree>
    <p:extLst>
      <p:ext uri="{BB962C8B-B14F-4D97-AF65-F5344CB8AC3E}">
        <p14:creationId xmlns:p14="http://schemas.microsoft.com/office/powerpoint/2010/main" val="33561939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FDFE0-E102-4298-A347-2D1F0E22F024}"/>
              </a:ext>
            </a:extLst>
          </p:cNvPr>
          <p:cNvSpPr>
            <a:spLocks noGrp="1"/>
          </p:cNvSpPr>
          <p:nvPr>
            <p:ph type="title"/>
          </p:nvPr>
        </p:nvSpPr>
        <p:spPr/>
        <p:txBody>
          <a:bodyPr>
            <a:normAutofit fontScale="90000"/>
          </a:bodyPr>
          <a:lstStyle/>
          <a:p>
            <a:r>
              <a:rPr lang="en-CA" dirty="0"/>
              <a:t>Merging</a:t>
            </a:r>
          </a:p>
        </p:txBody>
      </p:sp>
      <p:sp>
        <p:nvSpPr>
          <p:cNvPr id="3" name="Content Placeholder 2">
            <a:extLst>
              <a:ext uri="{FF2B5EF4-FFF2-40B4-BE49-F238E27FC236}">
                <a16:creationId xmlns:a16="http://schemas.microsoft.com/office/drawing/2014/main" id="{AD6020A3-AE38-47F7-A7BA-ADF10338738D}"/>
              </a:ext>
            </a:extLst>
          </p:cNvPr>
          <p:cNvSpPr>
            <a:spLocks noGrp="1"/>
          </p:cNvSpPr>
          <p:nvPr>
            <p:ph idx="1"/>
          </p:nvPr>
        </p:nvSpPr>
        <p:spPr>
          <a:xfrm>
            <a:off x="838201" y="1825624"/>
            <a:ext cx="3962810" cy="4835479"/>
          </a:xfrm>
        </p:spPr>
        <p:txBody>
          <a:bodyPr>
            <a:normAutofit/>
          </a:bodyPr>
          <a:lstStyle/>
          <a:p>
            <a:r>
              <a:rPr lang="en-US" dirty="0"/>
              <a:t>Is the content in the DataFrame relevant for the matching process?</a:t>
            </a:r>
          </a:p>
          <a:p>
            <a:r>
              <a:rPr lang="en-US" b="1" dirty="0">
                <a:solidFill>
                  <a:schemeClr val="accent6"/>
                </a:solidFill>
              </a:rPr>
              <a:t>YES</a:t>
            </a:r>
          </a:p>
        </p:txBody>
      </p:sp>
      <p:sp>
        <p:nvSpPr>
          <p:cNvPr id="6" name="Rectangle 5">
            <a:extLst>
              <a:ext uri="{FF2B5EF4-FFF2-40B4-BE49-F238E27FC236}">
                <a16:creationId xmlns:a16="http://schemas.microsoft.com/office/drawing/2014/main" id="{B4E7AED5-762F-427A-B721-9BB42BEF7458}"/>
              </a:ext>
            </a:extLst>
          </p:cNvPr>
          <p:cNvSpPr/>
          <p:nvPr/>
        </p:nvSpPr>
        <p:spPr>
          <a:xfrm>
            <a:off x="4953000" y="494410"/>
            <a:ext cx="7239001" cy="623675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5" name="Picture 4" descr="Timeline&#10;&#10;Description automatically generated">
            <a:extLst>
              <a:ext uri="{FF2B5EF4-FFF2-40B4-BE49-F238E27FC236}">
                <a16:creationId xmlns:a16="http://schemas.microsoft.com/office/drawing/2014/main" id="{7C73D82F-1F41-4BAB-8FE6-8406E0BCAA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2145" y="846703"/>
            <a:ext cx="6947867" cy="5705475"/>
          </a:xfrm>
          <a:prstGeom prst="rect">
            <a:avLst/>
          </a:prstGeom>
        </p:spPr>
      </p:pic>
      <p:sp>
        <p:nvSpPr>
          <p:cNvPr id="8" name="Rectangle 7">
            <a:extLst>
              <a:ext uri="{FF2B5EF4-FFF2-40B4-BE49-F238E27FC236}">
                <a16:creationId xmlns:a16="http://schemas.microsoft.com/office/drawing/2014/main" id="{04EB8B55-2008-4895-8E3E-20F2551496FC}"/>
              </a:ext>
            </a:extLst>
          </p:cNvPr>
          <p:cNvSpPr/>
          <p:nvPr/>
        </p:nvSpPr>
        <p:spPr>
          <a:xfrm>
            <a:off x="9153525" y="2720656"/>
            <a:ext cx="1247775" cy="552450"/>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6559339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FDFE0-E102-4298-A347-2D1F0E22F024}"/>
              </a:ext>
            </a:extLst>
          </p:cNvPr>
          <p:cNvSpPr>
            <a:spLocks noGrp="1"/>
          </p:cNvSpPr>
          <p:nvPr>
            <p:ph type="title"/>
          </p:nvPr>
        </p:nvSpPr>
        <p:spPr/>
        <p:txBody>
          <a:bodyPr>
            <a:normAutofit fontScale="90000"/>
          </a:bodyPr>
          <a:lstStyle/>
          <a:p>
            <a:r>
              <a:rPr lang="en-CA" dirty="0"/>
              <a:t>Merging</a:t>
            </a:r>
          </a:p>
        </p:txBody>
      </p:sp>
      <p:sp>
        <p:nvSpPr>
          <p:cNvPr id="3" name="Content Placeholder 2">
            <a:extLst>
              <a:ext uri="{FF2B5EF4-FFF2-40B4-BE49-F238E27FC236}">
                <a16:creationId xmlns:a16="http://schemas.microsoft.com/office/drawing/2014/main" id="{AD6020A3-AE38-47F7-A7BA-ADF10338738D}"/>
              </a:ext>
            </a:extLst>
          </p:cNvPr>
          <p:cNvSpPr>
            <a:spLocks noGrp="1"/>
          </p:cNvSpPr>
          <p:nvPr>
            <p:ph idx="1"/>
          </p:nvPr>
        </p:nvSpPr>
        <p:spPr>
          <a:xfrm>
            <a:off x="838201" y="1825624"/>
            <a:ext cx="3962810" cy="4835479"/>
          </a:xfrm>
        </p:spPr>
        <p:txBody>
          <a:bodyPr>
            <a:normAutofit fontScale="77500" lnSpcReduction="20000"/>
          </a:bodyPr>
          <a:lstStyle/>
          <a:p>
            <a:r>
              <a:rPr lang="en-US" b="1" dirty="0"/>
              <a:t>Merge</a:t>
            </a:r>
          </a:p>
          <a:p>
            <a:r>
              <a:rPr lang="en-US" b="1" dirty="0">
                <a:solidFill>
                  <a:schemeClr val="accent6"/>
                </a:solidFill>
              </a:rPr>
              <a:t>.merge()</a:t>
            </a:r>
            <a:r>
              <a:rPr lang="en-US" dirty="0"/>
              <a:t> allows you to execute the following join operations</a:t>
            </a:r>
            <a:r>
              <a:rPr lang="en-US" dirty="0">
                <a:solidFill>
                  <a:schemeClr val="accent6"/>
                </a:solidFill>
              </a:rPr>
              <a:t>:</a:t>
            </a:r>
            <a:r>
              <a:rPr lang="en-US" dirty="0"/>
              <a:t> inner join</a:t>
            </a:r>
            <a:r>
              <a:rPr lang="en-US" dirty="0">
                <a:solidFill>
                  <a:schemeClr val="accent6"/>
                </a:solidFill>
              </a:rPr>
              <a:t>,</a:t>
            </a:r>
            <a:r>
              <a:rPr lang="en-US" dirty="0"/>
              <a:t> full outer join</a:t>
            </a:r>
            <a:r>
              <a:rPr lang="en-US" dirty="0">
                <a:solidFill>
                  <a:schemeClr val="accent6"/>
                </a:solidFill>
              </a:rPr>
              <a:t>,</a:t>
            </a:r>
            <a:r>
              <a:rPr lang="en-US" dirty="0"/>
              <a:t> left outer join</a:t>
            </a:r>
            <a:r>
              <a:rPr lang="en-US" dirty="0">
                <a:solidFill>
                  <a:schemeClr val="accent6"/>
                </a:solidFill>
              </a:rPr>
              <a:t>,</a:t>
            </a:r>
            <a:r>
              <a:rPr lang="en-US" dirty="0"/>
              <a:t> right outer join (see Figure above)</a:t>
            </a:r>
            <a:r>
              <a:rPr lang="en-US" dirty="0">
                <a:solidFill>
                  <a:schemeClr val="accent6"/>
                </a:solidFill>
              </a:rPr>
              <a:t>.</a:t>
            </a:r>
          </a:p>
          <a:p>
            <a:r>
              <a:rPr lang="en-US" dirty="0">
                <a:solidFill>
                  <a:srgbClr val="F0F0F0"/>
                </a:solidFill>
              </a:rPr>
              <a:t>Let’s work through the four paths outlined in the figure to the right. </a:t>
            </a:r>
          </a:p>
          <a:p>
            <a:r>
              <a:rPr lang="en-US" dirty="0">
                <a:solidFill>
                  <a:srgbClr val="F0F0F0"/>
                </a:solidFill>
              </a:rPr>
              <a:t>We’re using </a:t>
            </a:r>
            <a:r>
              <a:rPr lang="en-US" b="1" dirty="0">
                <a:solidFill>
                  <a:schemeClr val="accent6"/>
                </a:solidFill>
              </a:rPr>
              <a:t>.merge()</a:t>
            </a:r>
            <a:r>
              <a:rPr lang="en-US" dirty="0">
                <a:solidFill>
                  <a:srgbClr val="F0F0F0"/>
                </a:solidFill>
              </a:rPr>
              <a:t> because the contents of the DataFrame are required for combining the DataFrames.</a:t>
            </a:r>
          </a:p>
          <a:p>
            <a:r>
              <a:rPr lang="en-US" dirty="0">
                <a:solidFill>
                  <a:srgbClr val="F0F0F0"/>
                </a:solidFill>
              </a:rPr>
              <a:t>The common column participant_id will be used to merge df1 and df2.</a:t>
            </a:r>
          </a:p>
        </p:txBody>
      </p:sp>
      <p:sp>
        <p:nvSpPr>
          <p:cNvPr id="6" name="Rectangle 5">
            <a:extLst>
              <a:ext uri="{FF2B5EF4-FFF2-40B4-BE49-F238E27FC236}">
                <a16:creationId xmlns:a16="http://schemas.microsoft.com/office/drawing/2014/main" id="{B4E7AED5-762F-427A-B721-9BB42BEF7458}"/>
              </a:ext>
            </a:extLst>
          </p:cNvPr>
          <p:cNvSpPr/>
          <p:nvPr/>
        </p:nvSpPr>
        <p:spPr>
          <a:xfrm>
            <a:off x="4953000" y="494410"/>
            <a:ext cx="7239001" cy="623675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5" name="Picture 4" descr="Timeline&#10;&#10;Description automatically generated">
            <a:extLst>
              <a:ext uri="{FF2B5EF4-FFF2-40B4-BE49-F238E27FC236}">
                <a16:creationId xmlns:a16="http://schemas.microsoft.com/office/drawing/2014/main" id="{7C73D82F-1F41-4BAB-8FE6-8406E0BCAA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2145" y="846703"/>
            <a:ext cx="6947867" cy="5705475"/>
          </a:xfrm>
          <a:prstGeom prst="rect">
            <a:avLst/>
          </a:prstGeom>
        </p:spPr>
      </p:pic>
      <p:sp>
        <p:nvSpPr>
          <p:cNvPr id="8" name="Rectangle 7">
            <a:extLst>
              <a:ext uri="{FF2B5EF4-FFF2-40B4-BE49-F238E27FC236}">
                <a16:creationId xmlns:a16="http://schemas.microsoft.com/office/drawing/2014/main" id="{ACEFAC46-0FBA-422D-9F7F-E95737E637A7}"/>
              </a:ext>
            </a:extLst>
          </p:cNvPr>
          <p:cNvSpPr/>
          <p:nvPr/>
        </p:nvSpPr>
        <p:spPr>
          <a:xfrm>
            <a:off x="9153525" y="2720656"/>
            <a:ext cx="1247775" cy="552450"/>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15564359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FDFE0-E102-4298-A347-2D1F0E22F024}"/>
              </a:ext>
            </a:extLst>
          </p:cNvPr>
          <p:cNvSpPr>
            <a:spLocks noGrp="1"/>
          </p:cNvSpPr>
          <p:nvPr>
            <p:ph type="title"/>
          </p:nvPr>
        </p:nvSpPr>
        <p:spPr/>
        <p:txBody>
          <a:bodyPr>
            <a:normAutofit fontScale="90000"/>
          </a:bodyPr>
          <a:lstStyle/>
          <a:p>
            <a:r>
              <a:rPr lang="en-CA" dirty="0"/>
              <a:t>Merging</a:t>
            </a:r>
          </a:p>
        </p:txBody>
      </p:sp>
      <p:sp>
        <p:nvSpPr>
          <p:cNvPr id="3" name="Content Placeholder 2">
            <a:extLst>
              <a:ext uri="{FF2B5EF4-FFF2-40B4-BE49-F238E27FC236}">
                <a16:creationId xmlns:a16="http://schemas.microsoft.com/office/drawing/2014/main" id="{AD6020A3-AE38-47F7-A7BA-ADF10338738D}"/>
              </a:ext>
            </a:extLst>
          </p:cNvPr>
          <p:cNvSpPr>
            <a:spLocks noGrp="1"/>
          </p:cNvSpPr>
          <p:nvPr>
            <p:ph idx="1"/>
          </p:nvPr>
        </p:nvSpPr>
        <p:spPr>
          <a:xfrm>
            <a:off x="838201" y="1825624"/>
            <a:ext cx="3962810" cy="4835479"/>
          </a:xfrm>
        </p:spPr>
        <p:txBody>
          <a:bodyPr>
            <a:normAutofit/>
          </a:bodyPr>
          <a:lstStyle/>
          <a:p>
            <a:r>
              <a:rPr lang="en-US" b="1" dirty="0"/>
              <a:t>Merge </a:t>
            </a:r>
            <a:r>
              <a:rPr lang="en-US" b="1" dirty="0">
                <a:solidFill>
                  <a:schemeClr val="accent6"/>
                </a:solidFill>
              </a:rPr>
              <a:t>Outer Join</a:t>
            </a:r>
          </a:p>
          <a:p>
            <a:r>
              <a:rPr lang="en-US" dirty="0">
                <a:solidFill>
                  <a:srgbClr val="FEFEFE"/>
                </a:solidFill>
              </a:rPr>
              <a:t>I want to keep the full content of both DataFrames.</a:t>
            </a:r>
          </a:p>
        </p:txBody>
      </p:sp>
      <p:sp>
        <p:nvSpPr>
          <p:cNvPr id="6" name="Rectangle 5">
            <a:extLst>
              <a:ext uri="{FF2B5EF4-FFF2-40B4-BE49-F238E27FC236}">
                <a16:creationId xmlns:a16="http://schemas.microsoft.com/office/drawing/2014/main" id="{B4E7AED5-762F-427A-B721-9BB42BEF7458}"/>
              </a:ext>
            </a:extLst>
          </p:cNvPr>
          <p:cNvSpPr/>
          <p:nvPr/>
        </p:nvSpPr>
        <p:spPr>
          <a:xfrm>
            <a:off x="4953000" y="494410"/>
            <a:ext cx="7239001" cy="623675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5" name="Picture 4" descr="Timeline&#10;&#10;Description automatically generated">
            <a:extLst>
              <a:ext uri="{FF2B5EF4-FFF2-40B4-BE49-F238E27FC236}">
                <a16:creationId xmlns:a16="http://schemas.microsoft.com/office/drawing/2014/main" id="{7C73D82F-1F41-4BAB-8FE6-8406E0BCAA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2145" y="846703"/>
            <a:ext cx="6947867" cy="5705475"/>
          </a:xfrm>
          <a:prstGeom prst="rect">
            <a:avLst/>
          </a:prstGeom>
        </p:spPr>
      </p:pic>
      <p:sp>
        <p:nvSpPr>
          <p:cNvPr id="8" name="Rectangle 7">
            <a:extLst>
              <a:ext uri="{FF2B5EF4-FFF2-40B4-BE49-F238E27FC236}">
                <a16:creationId xmlns:a16="http://schemas.microsoft.com/office/drawing/2014/main" id="{ACEFAC46-0FBA-422D-9F7F-E95737E637A7}"/>
              </a:ext>
            </a:extLst>
          </p:cNvPr>
          <p:cNvSpPr/>
          <p:nvPr/>
        </p:nvSpPr>
        <p:spPr>
          <a:xfrm>
            <a:off x="9153525" y="2720656"/>
            <a:ext cx="1247775" cy="552450"/>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Rectangle 6">
            <a:extLst>
              <a:ext uri="{FF2B5EF4-FFF2-40B4-BE49-F238E27FC236}">
                <a16:creationId xmlns:a16="http://schemas.microsoft.com/office/drawing/2014/main" id="{55B92A8B-A12F-4B6A-80F6-E63DC1D17A3F}"/>
              </a:ext>
            </a:extLst>
          </p:cNvPr>
          <p:cNvSpPr/>
          <p:nvPr/>
        </p:nvSpPr>
        <p:spPr>
          <a:xfrm>
            <a:off x="8291923" y="4778056"/>
            <a:ext cx="1247775" cy="479744"/>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588467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FDFE0-E102-4298-A347-2D1F0E22F024}"/>
              </a:ext>
            </a:extLst>
          </p:cNvPr>
          <p:cNvSpPr>
            <a:spLocks noGrp="1"/>
          </p:cNvSpPr>
          <p:nvPr>
            <p:ph type="title"/>
          </p:nvPr>
        </p:nvSpPr>
        <p:spPr/>
        <p:txBody>
          <a:bodyPr>
            <a:normAutofit fontScale="90000"/>
          </a:bodyPr>
          <a:lstStyle/>
          <a:p>
            <a:r>
              <a:rPr lang="en-CA" dirty="0"/>
              <a:t>Merging</a:t>
            </a:r>
          </a:p>
        </p:txBody>
      </p:sp>
      <p:sp>
        <p:nvSpPr>
          <p:cNvPr id="3" name="Content Placeholder 2">
            <a:extLst>
              <a:ext uri="{FF2B5EF4-FFF2-40B4-BE49-F238E27FC236}">
                <a16:creationId xmlns:a16="http://schemas.microsoft.com/office/drawing/2014/main" id="{AD6020A3-AE38-47F7-A7BA-ADF10338738D}"/>
              </a:ext>
            </a:extLst>
          </p:cNvPr>
          <p:cNvSpPr>
            <a:spLocks noGrp="1"/>
          </p:cNvSpPr>
          <p:nvPr>
            <p:ph idx="1"/>
          </p:nvPr>
        </p:nvSpPr>
        <p:spPr>
          <a:xfrm>
            <a:off x="838201" y="1825624"/>
            <a:ext cx="3962810" cy="4835479"/>
          </a:xfrm>
        </p:spPr>
        <p:txBody>
          <a:bodyPr>
            <a:normAutofit/>
          </a:bodyPr>
          <a:lstStyle/>
          <a:p>
            <a:r>
              <a:rPr lang="en-US" b="1" dirty="0"/>
              <a:t>Merge </a:t>
            </a:r>
            <a:r>
              <a:rPr lang="en-US" b="1" dirty="0">
                <a:solidFill>
                  <a:schemeClr val="accent6"/>
                </a:solidFill>
              </a:rPr>
              <a:t>Outer Join</a:t>
            </a:r>
          </a:p>
          <a:p>
            <a:r>
              <a:rPr lang="en-US" dirty="0">
                <a:solidFill>
                  <a:srgbClr val="FEFEFE"/>
                </a:solidFill>
              </a:rPr>
              <a:t>I want to keep the full content of both DataFrames.</a:t>
            </a:r>
          </a:p>
        </p:txBody>
      </p:sp>
      <p:sp>
        <p:nvSpPr>
          <p:cNvPr id="6" name="Rectangle 5">
            <a:extLst>
              <a:ext uri="{FF2B5EF4-FFF2-40B4-BE49-F238E27FC236}">
                <a16:creationId xmlns:a16="http://schemas.microsoft.com/office/drawing/2014/main" id="{B4E7AED5-762F-427A-B721-9BB42BEF7458}"/>
              </a:ext>
            </a:extLst>
          </p:cNvPr>
          <p:cNvSpPr/>
          <p:nvPr/>
        </p:nvSpPr>
        <p:spPr>
          <a:xfrm>
            <a:off x="4953000" y="494410"/>
            <a:ext cx="7239001" cy="623675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1" name="Picture 10">
            <a:extLst>
              <a:ext uri="{FF2B5EF4-FFF2-40B4-BE49-F238E27FC236}">
                <a16:creationId xmlns:a16="http://schemas.microsoft.com/office/drawing/2014/main" id="{7A213B95-38A3-4439-8FBF-411A36F83EBB}"/>
              </a:ext>
            </a:extLst>
          </p:cNvPr>
          <p:cNvPicPr>
            <a:picLocks noChangeAspect="1"/>
          </p:cNvPicPr>
          <p:nvPr/>
        </p:nvPicPr>
        <p:blipFill rotWithShape="1">
          <a:blip r:embed="rId2"/>
          <a:srcRect l="83378" t="28364" r="1068" b="12813"/>
          <a:stretch/>
        </p:blipFill>
        <p:spPr>
          <a:xfrm>
            <a:off x="5067821" y="587634"/>
            <a:ext cx="5000103" cy="6077769"/>
          </a:xfrm>
          <a:prstGeom prst="rect">
            <a:avLst/>
          </a:prstGeom>
        </p:spPr>
      </p:pic>
      <p:sp>
        <p:nvSpPr>
          <p:cNvPr id="12" name="TextBox 11">
            <a:extLst>
              <a:ext uri="{FF2B5EF4-FFF2-40B4-BE49-F238E27FC236}">
                <a16:creationId xmlns:a16="http://schemas.microsoft.com/office/drawing/2014/main" id="{D212F690-2FF3-486A-9D6A-DFED0EE09A73}"/>
              </a:ext>
            </a:extLst>
          </p:cNvPr>
          <p:cNvSpPr txBox="1"/>
          <p:nvPr/>
        </p:nvSpPr>
        <p:spPr>
          <a:xfrm>
            <a:off x="1501192" y="4497841"/>
            <a:ext cx="3108908" cy="954107"/>
          </a:xfrm>
          <a:prstGeom prst="rect">
            <a:avLst/>
          </a:prstGeom>
          <a:noFill/>
        </p:spPr>
        <p:txBody>
          <a:bodyPr wrap="square" rtlCol="0">
            <a:spAutoFit/>
          </a:bodyPr>
          <a:lstStyle/>
          <a:p>
            <a:r>
              <a:rPr lang="en-CA" sz="2800" b="1" dirty="0">
                <a:solidFill>
                  <a:schemeClr val="accent6"/>
                </a:solidFill>
              </a:rPr>
              <a:t>Values not in both DataFrames </a:t>
            </a:r>
          </a:p>
        </p:txBody>
      </p:sp>
      <p:cxnSp>
        <p:nvCxnSpPr>
          <p:cNvPr id="14" name="Straight Arrow Connector 13">
            <a:extLst>
              <a:ext uri="{FF2B5EF4-FFF2-40B4-BE49-F238E27FC236}">
                <a16:creationId xmlns:a16="http://schemas.microsoft.com/office/drawing/2014/main" id="{2C7D5824-C9DD-410C-9983-E164D383AA4C}"/>
              </a:ext>
            </a:extLst>
          </p:cNvPr>
          <p:cNvCxnSpPr>
            <a:cxnSpLocks/>
          </p:cNvCxnSpPr>
          <p:nvPr/>
        </p:nvCxnSpPr>
        <p:spPr>
          <a:xfrm>
            <a:off x="3886200" y="4791075"/>
            <a:ext cx="3299819" cy="13394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0575167-B358-4599-B252-3C1EEE7A9B8F}"/>
              </a:ext>
            </a:extLst>
          </p:cNvPr>
          <p:cNvCxnSpPr>
            <a:cxnSpLocks/>
          </p:cNvCxnSpPr>
          <p:nvPr/>
        </p:nvCxnSpPr>
        <p:spPr>
          <a:xfrm flipV="1">
            <a:off x="3886200" y="2447925"/>
            <a:ext cx="4762500" cy="23431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F2DA281-A54A-4CFD-B1DA-3F49D11B6EEE}"/>
              </a:ext>
            </a:extLst>
          </p:cNvPr>
          <p:cNvCxnSpPr>
            <a:cxnSpLocks/>
          </p:cNvCxnSpPr>
          <p:nvPr/>
        </p:nvCxnSpPr>
        <p:spPr>
          <a:xfrm>
            <a:off x="3886200" y="4791075"/>
            <a:ext cx="4219575" cy="3714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3167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FDFE0-E102-4298-A347-2D1F0E22F024}"/>
              </a:ext>
            </a:extLst>
          </p:cNvPr>
          <p:cNvSpPr>
            <a:spLocks noGrp="1"/>
          </p:cNvSpPr>
          <p:nvPr>
            <p:ph type="title"/>
          </p:nvPr>
        </p:nvSpPr>
        <p:spPr/>
        <p:txBody>
          <a:bodyPr>
            <a:normAutofit fontScale="90000"/>
          </a:bodyPr>
          <a:lstStyle/>
          <a:p>
            <a:r>
              <a:rPr lang="en-CA" dirty="0"/>
              <a:t>Merging</a:t>
            </a:r>
          </a:p>
        </p:txBody>
      </p:sp>
      <p:sp>
        <p:nvSpPr>
          <p:cNvPr id="3" name="Content Placeholder 2">
            <a:extLst>
              <a:ext uri="{FF2B5EF4-FFF2-40B4-BE49-F238E27FC236}">
                <a16:creationId xmlns:a16="http://schemas.microsoft.com/office/drawing/2014/main" id="{AD6020A3-AE38-47F7-A7BA-ADF10338738D}"/>
              </a:ext>
            </a:extLst>
          </p:cNvPr>
          <p:cNvSpPr>
            <a:spLocks noGrp="1"/>
          </p:cNvSpPr>
          <p:nvPr>
            <p:ph idx="1"/>
          </p:nvPr>
        </p:nvSpPr>
        <p:spPr>
          <a:xfrm>
            <a:off x="838201" y="1825624"/>
            <a:ext cx="3962810" cy="4835479"/>
          </a:xfrm>
        </p:spPr>
        <p:txBody>
          <a:bodyPr>
            <a:normAutofit lnSpcReduction="10000"/>
          </a:bodyPr>
          <a:lstStyle/>
          <a:p>
            <a:r>
              <a:rPr lang="en-US" b="1" dirty="0"/>
              <a:t>Merge </a:t>
            </a:r>
            <a:r>
              <a:rPr lang="en-US" sz="2400" b="1" dirty="0">
                <a:solidFill>
                  <a:schemeClr val="accent6"/>
                </a:solidFill>
              </a:rPr>
              <a:t>Left Outer Join</a:t>
            </a:r>
            <a:endParaRPr lang="en-US" b="1" dirty="0">
              <a:solidFill>
                <a:schemeClr val="accent6"/>
              </a:solidFill>
            </a:endParaRPr>
          </a:p>
          <a:p>
            <a:r>
              <a:rPr lang="en-US" dirty="0">
                <a:solidFill>
                  <a:srgbClr val="FEFEFE"/>
                </a:solidFill>
              </a:rPr>
              <a:t>I want to keep the full content of the left DataFrame and merge any matching data from the right DataFrame.</a:t>
            </a:r>
          </a:p>
          <a:p>
            <a:r>
              <a:rPr lang="en-US" dirty="0">
                <a:solidFill>
                  <a:srgbClr val="FEFEFE"/>
                </a:solidFill>
              </a:rPr>
              <a:t>Practically, we want a DataFrame with all of the participants from </a:t>
            </a:r>
            <a:r>
              <a:rPr lang="en-US" b="1" dirty="0">
                <a:solidFill>
                  <a:schemeClr val="accent2"/>
                </a:solidFill>
              </a:rPr>
              <a:t>LEFT</a:t>
            </a:r>
            <a:r>
              <a:rPr lang="en-US" dirty="0">
                <a:solidFill>
                  <a:srgbClr val="FEFEFE"/>
                </a:solidFill>
              </a:rPr>
              <a:t> and we want to merge their scores from </a:t>
            </a:r>
            <a:r>
              <a:rPr lang="en-US" b="1" dirty="0">
                <a:solidFill>
                  <a:schemeClr val="accent2"/>
                </a:solidFill>
              </a:rPr>
              <a:t>RIGHT</a:t>
            </a:r>
            <a:r>
              <a:rPr lang="en-US" dirty="0">
                <a:solidFill>
                  <a:srgbClr val="FEFEFE"/>
                </a:solidFill>
              </a:rPr>
              <a:t>. </a:t>
            </a:r>
          </a:p>
        </p:txBody>
      </p:sp>
      <p:sp>
        <p:nvSpPr>
          <p:cNvPr id="6" name="Rectangle 5">
            <a:extLst>
              <a:ext uri="{FF2B5EF4-FFF2-40B4-BE49-F238E27FC236}">
                <a16:creationId xmlns:a16="http://schemas.microsoft.com/office/drawing/2014/main" id="{B4E7AED5-762F-427A-B721-9BB42BEF7458}"/>
              </a:ext>
            </a:extLst>
          </p:cNvPr>
          <p:cNvSpPr/>
          <p:nvPr/>
        </p:nvSpPr>
        <p:spPr>
          <a:xfrm>
            <a:off x="4953000" y="494410"/>
            <a:ext cx="7239001" cy="623675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5" name="Picture 4" descr="Timeline&#10;&#10;Description automatically generated">
            <a:extLst>
              <a:ext uri="{FF2B5EF4-FFF2-40B4-BE49-F238E27FC236}">
                <a16:creationId xmlns:a16="http://schemas.microsoft.com/office/drawing/2014/main" id="{7C73D82F-1F41-4BAB-8FE6-8406E0BCAA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2145" y="846703"/>
            <a:ext cx="6947867" cy="5705475"/>
          </a:xfrm>
          <a:prstGeom prst="rect">
            <a:avLst/>
          </a:prstGeom>
        </p:spPr>
      </p:pic>
      <p:sp>
        <p:nvSpPr>
          <p:cNvPr id="8" name="Rectangle 7">
            <a:extLst>
              <a:ext uri="{FF2B5EF4-FFF2-40B4-BE49-F238E27FC236}">
                <a16:creationId xmlns:a16="http://schemas.microsoft.com/office/drawing/2014/main" id="{ACEFAC46-0FBA-422D-9F7F-E95737E637A7}"/>
              </a:ext>
            </a:extLst>
          </p:cNvPr>
          <p:cNvSpPr/>
          <p:nvPr/>
        </p:nvSpPr>
        <p:spPr>
          <a:xfrm>
            <a:off x="9153525" y="2720656"/>
            <a:ext cx="1247775" cy="552450"/>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Rectangle 6">
            <a:extLst>
              <a:ext uri="{FF2B5EF4-FFF2-40B4-BE49-F238E27FC236}">
                <a16:creationId xmlns:a16="http://schemas.microsoft.com/office/drawing/2014/main" id="{55B92A8B-A12F-4B6A-80F6-E63DC1D17A3F}"/>
              </a:ext>
            </a:extLst>
          </p:cNvPr>
          <p:cNvSpPr/>
          <p:nvPr/>
        </p:nvSpPr>
        <p:spPr>
          <a:xfrm>
            <a:off x="8972961" y="6130486"/>
            <a:ext cx="1599789" cy="479744"/>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11143827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4E7AED5-762F-427A-B721-9BB42BEF7458}"/>
              </a:ext>
            </a:extLst>
          </p:cNvPr>
          <p:cNvSpPr/>
          <p:nvPr/>
        </p:nvSpPr>
        <p:spPr>
          <a:xfrm>
            <a:off x="4953000" y="494410"/>
            <a:ext cx="7239001" cy="623675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8" name="Picture 7">
            <a:extLst>
              <a:ext uri="{FF2B5EF4-FFF2-40B4-BE49-F238E27FC236}">
                <a16:creationId xmlns:a16="http://schemas.microsoft.com/office/drawing/2014/main" id="{B9BB1A28-C8AF-4C6E-802C-00ECFB2EF361}"/>
              </a:ext>
            </a:extLst>
          </p:cNvPr>
          <p:cNvPicPr>
            <a:picLocks noChangeAspect="1"/>
          </p:cNvPicPr>
          <p:nvPr/>
        </p:nvPicPr>
        <p:blipFill rotWithShape="1">
          <a:blip r:embed="rId2"/>
          <a:srcRect l="82812" t="38819" r="1015" b="16945"/>
          <a:stretch/>
        </p:blipFill>
        <p:spPr>
          <a:xfrm>
            <a:off x="5061944" y="574674"/>
            <a:ext cx="6980494" cy="6137439"/>
          </a:xfrm>
          <a:prstGeom prst="rect">
            <a:avLst/>
          </a:prstGeom>
        </p:spPr>
      </p:pic>
      <p:sp>
        <p:nvSpPr>
          <p:cNvPr id="2" name="Title 1">
            <a:extLst>
              <a:ext uri="{FF2B5EF4-FFF2-40B4-BE49-F238E27FC236}">
                <a16:creationId xmlns:a16="http://schemas.microsoft.com/office/drawing/2014/main" id="{06AFDFE0-E102-4298-A347-2D1F0E22F024}"/>
              </a:ext>
            </a:extLst>
          </p:cNvPr>
          <p:cNvSpPr>
            <a:spLocks noGrp="1"/>
          </p:cNvSpPr>
          <p:nvPr>
            <p:ph type="title"/>
          </p:nvPr>
        </p:nvSpPr>
        <p:spPr/>
        <p:txBody>
          <a:bodyPr>
            <a:normAutofit fontScale="90000"/>
          </a:bodyPr>
          <a:lstStyle/>
          <a:p>
            <a:r>
              <a:rPr lang="en-CA" dirty="0"/>
              <a:t>Merging</a:t>
            </a:r>
          </a:p>
        </p:txBody>
      </p:sp>
      <p:sp>
        <p:nvSpPr>
          <p:cNvPr id="3" name="Content Placeholder 2">
            <a:extLst>
              <a:ext uri="{FF2B5EF4-FFF2-40B4-BE49-F238E27FC236}">
                <a16:creationId xmlns:a16="http://schemas.microsoft.com/office/drawing/2014/main" id="{AD6020A3-AE38-47F7-A7BA-ADF10338738D}"/>
              </a:ext>
            </a:extLst>
          </p:cNvPr>
          <p:cNvSpPr>
            <a:spLocks noGrp="1"/>
          </p:cNvSpPr>
          <p:nvPr>
            <p:ph idx="1"/>
          </p:nvPr>
        </p:nvSpPr>
        <p:spPr>
          <a:xfrm>
            <a:off x="838201" y="1825624"/>
            <a:ext cx="3962810" cy="4835479"/>
          </a:xfrm>
        </p:spPr>
        <p:txBody>
          <a:bodyPr>
            <a:normAutofit/>
          </a:bodyPr>
          <a:lstStyle/>
          <a:p>
            <a:r>
              <a:rPr lang="en-US" b="1" dirty="0"/>
              <a:t>Merge </a:t>
            </a:r>
            <a:r>
              <a:rPr lang="en-US" sz="2400" b="1" dirty="0">
                <a:solidFill>
                  <a:schemeClr val="accent6"/>
                </a:solidFill>
              </a:rPr>
              <a:t>Left</a:t>
            </a:r>
            <a:r>
              <a:rPr lang="en-US" sz="2400" b="1" dirty="0"/>
              <a:t> </a:t>
            </a:r>
            <a:r>
              <a:rPr lang="en-US" sz="2400" b="1" dirty="0">
                <a:solidFill>
                  <a:schemeClr val="accent6"/>
                </a:solidFill>
              </a:rPr>
              <a:t>Outer Join</a:t>
            </a:r>
          </a:p>
          <a:p>
            <a:r>
              <a:rPr lang="en-US" dirty="0">
                <a:solidFill>
                  <a:srgbClr val="FEFEFE"/>
                </a:solidFill>
              </a:rPr>
              <a:t>I want to keep the full content of the left DataFrame and merge any matching data from the right DataFrame.</a:t>
            </a:r>
          </a:p>
        </p:txBody>
      </p:sp>
      <p:sp>
        <p:nvSpPr>
          <p:cNvPr id="12" name="TextBox 11">
            <a:extLst>
              <a:ext uri="{FF2B5EF4-FFF2-40B4-BE49-F238E27FC236}">
                <a16:creationId xmlns:a16="http://schemas.microsoft.com/office/drawing/2014/main" id="{D212F690-2FF3-486A-9D6A-DFED0EE09A73}"/>
              </a:ext>
            </a:extLst>
          </p:cNvPr>
          <p:cNvSpPr txBox="1"/>
          <p:nvPr/>
        </p:nvSpPr>
        <p:spPr>
          <a:xfrm>
            <a:off x="1053517" y="5460897"/>
            <a:ext cx="3108908" cy="954107"/>
          </a:xfrm>
          <a:prstGeom prst="rect">
            <a:avLst/>
          </a:prstGeom>
          <a:noFill/>
        </p:spPr>
        <p:txBody>
          <a:bodyPr wrap="square" rtlCol="0">
            <a:spAutoFit/>
          </a:bodyPr>
          <a:lstStyle/>
          <a:p>
            <a:r>
              <a:rPr lang="en-CA" sz="2800" b="1" dirty="0">
                <a:solidFill>
                  <a:schemeClr val="accent6"/>
                </a:solidFill>
              </a:rPr>
              <a:t>Participants not in RIGHT</a:t>
            </a:r>
          </a:p>
        </p:txBody>
      </p:sp>
      <p:cxnSp>
        <p:nvCxnSpPr>
          <p:cNvPr id="15" name="Straight Arrow Connector 14">
            <a:extLst>
              <a:ext uri="{FF2B5EF4-FFF2-40B4-BE49-F238E27FC236}">
                <a16:creationId xmlns:a16="http://schemas.microsoft.com/office/drawing/2014/main" id="{80575167-B358-4599-B252-3C1EEE7A9B8F}"/>
              </a:ext>
            </a:extLst>
          </p:cNvPr>
          <p:cNvCxnSpPr>
            <a:cxnSpLocks/>
          </p:cNvCxnSpPr>
          <p:nvPr/>
        </p:nvCxnSpPr>
        <p:spPr>
          <a:xfrm flipV="1">
            <a:off x="3886200" y="2981325"/>
            <a:ext cx="5895975" cy="26375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81076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FDFE0-E102-4298-A347-2D1F0E22F024}"/>
              </a:ext>
            </a:extLst>
          </p:cNvPr>
          <p:cNvSpPr>
            <a:spLocks noGrp="1"/>
          </p:cNvSpPr>
          <p:nvPr>
            <p:ph type="title"/>
          </p:nvPr>
        </p:nvSpPr>
        <p:spPr/>
        <p:txBody>
          <a:bodyPr>
            <a:normAutofit fontScale="90000"/>
          </a:bodyPr>
          <a:lstStyle/>
          <a:p>
            <a:r>
              <a:rPr lang="en-CA" dirty="0"/>
              <a:t>Merging</a:t>
            </a:r>
          </a:p>
        </p:txBody>
      </p:sp>
      <p:sp>
        <p:nvSpPr>
          <p:cNvPr id="3" name="Content Placeholder 2">
            <a:extLst>
              <a:ext uri="{FF2B5EF4-FFF2-40B4-BE49-F238E27FC236}">
                <a16:creationId xmlns:a16="http://schemas.microsoft.com/office/drawing/2014/main" id="{AD6020A3-AE38-47F7-A7BA-ADF10338738D}"/>
              </a:ext>
            </a:extLst>
          </p:cNvPr>
          <p:cNvSpPr>
            <a:spLocks noGrp="1"/>
          </p:cNvSpPr>
          <p:nvPr>
            <p:ph idx="1"/>
          </p:nvPr>
        </p:nvSpPr>
        <p:spPr>
          <a:xfrm>
            <a:off x="838201" y="1825624"/>
            <a:ext cx="3962810" cy="4835479"/>
          </a:xfrm>
        </p:spPr>
        <p:txBody>
          <a:bodyPr>
            <a:normAutofit/>
          </a:bodyPr>
          <a:lstStyle/>
          <a:p>
            <a:r>
              <a:rPr lang="en-US" b="1" dirty="0"/>
              <a:t>Merge </a:t>
            </a:r>
            <a:r>
              <a:rPr lang="en-US" sz="2400" b="1" dirty="0">
                <a:solidFill>
                  <a:schemeClr val="accent6"/>
                </a:solidFill>
              </a:rPr>
              <a:t>Right Outer Join</a:t>
            </a:r>
            <a:endParaRPr lang="en-US" b="1" dirty="0">
              <a:solidFill>
                <a:schemeClr val="accent6"/>
              </a:solidFill>
            </a:endParaRPr>
          </a:p>
          <a:p>
            <a:r>
              <a:rPr lang="en-US" dirty="0">
                <a:solidFill>
                  <a:srgbClr val="FEFEFE"/>
                </a:solidFill>
              </a:rPr>
              <a:t>I want to keep the full content of the right DataFrame and merge any matching data from the left DataFrame.</a:t>
            </a:r>
          </a:p>
        </p:txBody>
      </p:sp>
      <p:sp>
        <p:nvSpPr>
          <p:cNvPr id="6" name="Rectangle 5">
            <a:extLst>
              <a:ext uri="{FF2B5EF4-FFF2-40B4-BE49-F238E27FC236}">
                <a16:creationId xmlns:a16="http://schemas.microsoft.com/office/drawing/2014/main" id="{B4E7AED5-762F-427A-B721-9BB42BEF7458}"/>
              </a:ext>
            </a:extLst>
          </p:cNvPr>
          <p:cNvSpPr/>
          <p:nvPr/>
        </p:nvSpPr>
        <p:spPr>
          <a:xfrm>
            <a:off x="4953000" y="494410"/>
            <a:ext cx="7239001" cy="623675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5" name="Picture 4" descr="Timeline&#10;&#10;Description automatically generated">
            <a:extLst>
              <a:ext uri="{FF2B5EF4-FFF2-40B4-BE49-F238E27FC236}">
                <a16:creationId xmlns:a16="http://schemas.microsoft.com/office/drawing/2014/main" id="{7C73D82F-1F41-4BAB-8FE6-8406E0BCAA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2145" y="846703"/>
            <a:ext cx="6947867" cy="5705475"/>
          </a:xfrm>
          <a:prstGeom prst="rect">
            <a:avLst/>
          </a:prstGeom>
        </p:spPr>
      </p:pic>
      <p:sp>
        <p:nvSpPr>
          <p:cNvPr id="8" name="Rectangle 7">
            <a:extLst>
              <a:ext uri="{FF2B5EF4-FFF2-40B4-BE49-F238E27FC236}">
                <a16:creationId xmlns:a16="http://schemas.microsoft.com/office/drawing/2014/main" id="{ACEFAC46-0FBA-422D-9F7F-E95737E637A7}"/>
              </a:ext>
            </a:extLst>
          </p:cNvPr>
          <p:cNvSpPr/>
          <p:nvPr/>
        </p:nvSpPr>
        <p:spPr>
          <a:xfrm>
            <a:off x="9153525" y="2720656"/>
            <a:ext cx="1247775" cy="552450"/>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Rectangle 6">
            <a:extLst>
              <a:ext uri="{FF2B5EF4-FFF2-40B4-BE49-F238E27FC236}">
                <a16:creationId xmlns:a16="http://schemas.microsoft.com/office/drawing/2014/main" id="{55B92A8B-A12F-4B6A-80F6-E63DC1D17A3F}"/>
              </a:ext>
            </a:extLst>
          </p:cNvPr>
          <p:cNvSpPr/>
          <p:nvPr/>
        </p:nvSpPr>
        <p:spPr>
          <a:xfrm>
            <a:off x="8972961" y="6130486"/>
            <a:ext cx="1599789" cy="479744"/>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050366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6538C-5324-4830-ABDC-E51E143C998E}"/>
              </a:ext>
            </a:extLst>
          </p:cNvPr>
          <p:cNvSpPr>
            <a:spLocks noGrp="1"/>
          </p:cNvSpPr>
          <p:nvPr>
            <p:ph type="title"/>
          </p:nvPr>
        </p:nvSpPr>
        <p:spPr/>
        <p:txBody>
          <a:bodyPr>
            <a:normAutofit fontScale="90000"/>
          </a:bodyPr>
          <a:lstStyle/>
          <a:p>
            <a:r>
              <a:rPr lang="en-CA" dirty="0"/>
              <a:t>Lambda Functions</a:t>
            </a:r>
          </a:p>
        </p:txBody>
      </p:sp>
      <p:sp>
        <p:nvSpPr>
          <p:cNvPr id="3" name="Content Placeholder 2">
            <a:extLst>
              <a:ext uri="{FF2B5EF4-FFF2-40B4-BE49-F238E27FC236}">
                <a16:creationId xmlns:a16="http://schemas.microsoft.com/office/drawing/2014/main" id="{4EE4F069-BC33-4024-977A-2573D79F9F2E}"/>
              </a:ext>
            </a:extLst>
          </p:cNvPr>
          <p:cNvSpPr>
            <a:spLocks noGrp="1"/>
          </p:cNvSpPr>
          <p:nvPr>
            <p:ph idx="1"/>
          </p:nvPr>
        </p:nvSpPr>
        <p:spPr>
          <a:xfrm>
            <a:off x="838199" y="1825624"/>
            <a:ext cx="5755105" cy="4835479"/>
          </a:xfrm>
        </p:spPr>
        <p:txBody>
          <a:bodyPr>
            <a:normAutofit fontScale="85000" lnSpcReduction="20000"/>
          </a:bodyPr>
          <a:lstStyle/>
          <a:p>
            <a:r>
              <a:rPr lang="en-US" dirty="0"/>
              <a:t>As we learned in </a:t>
            </a:r>
            <a:r>
              <a:rPr lang="en-US" b="1" dirty="0">
                <a:solidFill>
                  <a:srgbClr val="15FF2B"/>
                </a:solidFill>
              </a:rPr>
              <a:t>Week 1 - Lecture 1.3</a:t>
            </a:r>
            <a:r>
              <a:rPr lang="en-US" dirty="0">
                <a:solidFill>
                  <a:schemeClr val="accent6"/>
                </a:solidFill>
              </a:rPr>
              <a:t>,</a:t>
            </a:r>
            <a:r>
              <a:rPr lang="en-US" dirty="0"/>
              <a:t> you can write your very own Python functions using the def keyword</a:t>
            </a:r>
            <a:r>
              <a:rPr lang="en-US" dirty="0">
                <a:solidFill>
                  <a:schemeClr val="accent6"/>
                </a:solidFill>
              </a:rPr>
              <a:t>.</a:t>
            </a:r>
          </a:p>
          <a:p>
            <a:r>
              <a:rPr lang="en-US" dirty="0"/>
              <a:t>However</a:t>
            </a:r>
            <a:r>
              <a:rPr lang="en-US" dirty="0">
                <a:solidFill>
                  <a:schemeClr val="accent6"/>
                </a:solidFill>
              </a:rPr>
              <a:t>,</a:t>
            </a:r>
            <a:r>
              <a:rPr lang="en-US" dirty="0"/>
              <a:t> for simpler function definitions </a:t>
            </a:r>
            <a:r>
              <a:rPr lang="en-US" dirty="0">
                <a:solidFill>
                  <a:schemeClr val="accent6"/>
                </a:solidFill>
              </a:rPr>
              <a:t>(</a:t>
            </a:r>
            <a:r>
              <a:rPr lang="en-US" dirty="0"/>
              <a:t>raise_to_power</a:t>
            </a:r>
            <a:r>
              <a:rPr lang="en-US" dirty="0">
                <a:solidFill>
                  <a:schemeClr val="accent6"/>
                </a:solidFill>
              </a:rPr>
              <a:t>) </a:t>
            </a:r>
            <a:r>
              <a:rPr lang="en-US" dirty="0"/>
              <a:t>they can be converted to a lambda function</a:t>
            </a:r>
            <a:r>
              <a:rPr lang="en-US" dirty="0">
                <a:solidFill>
                  <a:schemeClr val="accent6"/>
                </a:solidFill>
              </a:rPr>
              <a:t>.</a:t>
            </a:r>
          </a:p>
          <a:p>
            <a:r>
              <a:rPr lang="en-US" dirty="0"/>
              <a:t>A lambda function is a small anonymous function that can take any number of arguments</a:t>
            </a:r>
            <a:r>
              <a:rPr lang="en-US" dirty="0">
                <a:solidFill>
                  <a:schemeClr val="accent6"/>
                </a:solidFill>
              </a:rPr>
              <a:t>,</a:t>
            </a:r>
            <a:r>
              <a:rPr lang="en-US" dirty="0"/>
              <a:t> but can only have one expression</a:t>
            </a:r>
            <a:r>
              <a:rPr lang="en-US" dirty="0">
                <a:solidFill>
                  <a:schemeClr val="accent6"/>
                </a:solidFill>
              </a:rPr>
              <a:t>.</a:t>
            </a:r>
            <a:r>
              <a:rPr lang="en-US" dirty="0"/>
              <a:t> </a:t>
            </a:r>
          </a:p>
          <a:p>
            <a:r>
              <a:rPr lang="en-US" dirty="0"/>
              <a:t>The benefits of using lambda functions are</a:t>
            </a:r>
            <a:r>
              <a:rPr lang="en-US" dirty="0">
                <a:solidFill>
                  <a:schemeClr val="accent6"/>
                </a:solidFill>
              </a:rPr>
              <a:t>:</a:t>
            </a:r>
          </a:p>
          <a:p>
            <a:pPr lvl="1"/>
            <a:r>
              <a:rPr lang="en-US" dirty="0"/>
              <a:t>You will write fewer lines of code</a:t>
            </a:r>
            <a:r>
              <a:rPr lang="en-US" dirty="0">
                <a:solidFill>
                  <a:schemeClr val="accent6"/>
                </a:solidFill>
              </a:rPr>
              <a:t>.</a:t>
            </a:r>
          </a:p>
          <a:p>
            <a:pPr lvl="1"/>
            <a:r>
              <a:rPr lang="en-US" dirty="0"/>
              <a:t>You can create functions on the fly without assigning them a name</a:t>
            </a:r>
            <a:r>
              <a:rPr lang="en-US" dirty="0">
                <a:solidFill>
                  <a:schemeClr val="accent6"/>
                </a:solidFill>
              </a:rPr>
              <a:t>.</a:t>
            </a:r>
            <a:endParaRPr lang="en-CA" dirty="0">
              <a:solidFill>
                <a:schemeClr val="accent6"/>
              </a:solidFill>
            </a:endParaRPr>
          </a:p>
        </p:txBody>
      </p:sp>
      <p:sp>
        <p:nvSpPr>
          <p:cNvPr id="4" name="Rectangle 3">
            <a:extLst>
              <a:ext uri="{FF2B5EF4-FFF2-40B4-BE49-F238E27FC236}">
                <a16:creationId xmlns:a16="http://schemas.microsoft.com/office/drawing/2014/main" id="{0F967C60-27F0-4543-A6A5-3E3EF397134C}"/>
              </a:ext>
            </a:extLst>
          </p:cNvPr>
          <p:cNvSpPr/>
          <p:nvPr/>
        </p:nvSpPr>
        <p:spPr>
          <a:xfrm>
            <a:off x="6774024" y="494410"/>
            <a:ext cx="5417977" cy="623675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6" name="Picture 5">
            <a:extLst>
              <a:ext uri="{FF2B5EF4-FFF2-40B4-BE49-F238E27FC236}">
                <a16:creationId xmlns:a16="http://schemas.microsoft.com/office/drawing/2014/main" id="{8BA6EF01-F456-4FF2-8E4F-6CED89E6C9EF}"/>
              </a:ext>
            </a:extLst>
          </p:cNvPr>
          <p:cNvPicPr>
            <a:picLocks noChangeAspect="1"/>
          </p:cNvPicPr>
          <p:nvPr/>
        </p:nvPicPr>
        <p:blipFill rotWithShape="1">
          <a:blip r:embed="rId2"/>
          <a:srcRect l="82261" t="32580" r="904" b="51253"/>
          <a:stretch/>
        </p:blipFill>
        <p:spPr>
          <a:xfrm>
            <a:off x="6883884" y="626587"/>
            <a:ext cx="5236780" cy="1616392"/>
          </a:xfrm>
          <a:prstGeom prst="rect">
            <a:avLst/>
          </a:prstGeom>
        </p:spPr>
      </p:pic>
      <p:pic>
        <p:nvPicPr>
          <p:cNvPr id="8" name="Picture 7">
            <a:extLst>
              <a:ext uri="{FF2B5EF4-FFF2-40B4-BE49-F238E27FC236}">
                <a16:creationId xmlns:a16="http://schemas.microsoft.com/office/drawing/2014/main" id="{F8CFDFBD-5C64-4000-892C-885C36A57D33}"/>
              </a:ext>
            </a:extLst>
          </p:cNvPr>
          <p:cNvPicPr>
            <a:picLocks noChangeAspect="1"/>
          </p:cNvPicPr>
          <p:nvPr/>
        </p:nvPicPr>
        <p:blipFill rotWithShape="1">
          <a:blip r:embed="rId3"/>
          <a:srcRect l="81855" t="31999" r="916" b="36640"/>
          <a:stretch/>
        </p:blipFill>
        <p:spPr>
          <a:xfrm>
            <a:off x="6903548" y="2629563"/>
            <a:ext cx="5217116" cy="3052397"/>
          </a:xfrm>
          <a:prstGeom prst="rect">
            <a:avLst/>
          </a:prstGeom>
        </p:spPr>
      </p:pic>
    </p:spTree>
    <p:extLst>
      <p:ext uri="{BB962C8B-B14F-4D97-AF65-F5344CB8AC3E}">
        <p14:creationId xmlns:p14="http://schemas.microsoft.com/office/powerpoint/2010/main" val="10971020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FDFE0-E102-4298-A347-2D1F0E22F024}"/>
              </a:ext>
            </a:extLst>
          </p:cNvPr>
          <p:cNvSpPr>
            <a:spLocks noGrp="1"/>
          </p:cNvSpPr>
          <p:nvPr>
            <p:ph type="title"/>
          </p:nvPr>
        </p:nvSpPr>
        <p:spPr/>
        <p:txBody>
          <a:bodyPr>
            <a:normAutofit fontScale="90000"/>
          </a:bodyPr>
          <a:lstStyle/>
          <a:p>
            <a:r>
              <a:rPr lang="en-CA" dirty="0"/>
              <a:t>Merging</a:t>
            </a:r>
          </a:p>
        </p:txBody>
      </p:sp>
      <p:sp>
        <p:nvSpPr>
          <p:cNvPr id="3" name="Content Placeholder 2">
            <a:extLst>
              <a:ext uri="{FF2B5EF4-FFF2-40B4-BE49-F238E27FC236}">
                <a16:creationId xmlns:a16="http://schemas.microsoft.com/office/drawing/2014/main" id="{AD6020A3-AE38-47F7-A7BA-ADF10338738D}"/>
              </a:ext>
            </a:extLst>
          </p:cNvPr>
          <p:cNvSpPr>
            <a:spLocks noGrp="1"/>
          </p:cNvSpPr>
          <p:nvPr>
            <p:ph idx="1"/>
          </p:nvPr>
        </p:nvSpPr>
        <p:spPr>
          <a:xfrm>
            <a:off x="838201" y="1825624"/>
            <a:ext cx="3962810" cy="4835479"/>
          </a:xfrm>
        </p:spPr>
        <p:txBody>
          <a:bodyPr>
            <a:normAutofit/>
          </a:bodyPr>
          <a:lstStyle/>
          <a:p>
            <a:r>
              <a:rPr lang="en-US" b="1" dirty="0"/>
              <a:t>Merge </a:t>
            </a:r>
            <a:r>
              <a:rPr lang="en-US" sz="2400" b="1" dirty="0">
                <a:solidFill>
                  <a:schemeClr val="accent6"/>
                </a:solidFill>
              </a:rPr>
              <a:t>Right Outer Join</a:t>
            </a:r>
            <a:endParaRPr lang="en-US" b="1" dirty="0">
              <a:solidFill>
                <a:schemeClr val="accent6"/>
              </a:solidFill>
            </a:endParaRPr>
          </a:p>
          <a:p>
            <a:r>
              <a:rPr lang="en-US" dirty="0">
                <a:solidFill>
                  <a:srgbClr val="FEFEFE"/>
                </a:solidFill>
              </a:rPr>
              <a:t>I want to keep the full content of the right DataFrame and merge any matching data from the left DataFrame.</a:t>
            </a:r>
          </a:p>
        </p:txBody>
      </p:sp>
      <p:sp>
        <p:nvSpPr>
          <p:cNvPr id="6" name="Rectangle 5">
            <a:extLst>
              <a:ext uri="{FF2B5EF4-FFF2-40B4-BE49-F238E27FC236}">
                <a16:creationId xmlns:a16="http://schemas.microsoft.com/office/drawing/2014/main" id="{B4E7AED5-762F-427A-B721-9BB42BEF7458}"/>
              </a:ext>
            </a:extLst>
          </p:cNvPr>
          <p:cNvSpPr/>
          <p:nvPr/>
        </p:nvSpPr>
        <p:spPr>
          <a:xfrm>
            <a:off x="4953000" y="494410"/>
            <a:ext cx="7239001" cy="623675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9" name="Picture 8">
            <a:extLst>
              <a:ext uri="{FF2B5EF4-FFF2-40B4-BE49-F238E27FC236}">
                <a16:creationId xmlns:a16="http://schemas.microsoft.com/office/drawing/2014/main" id="{7D2A3DC2-D17B-46C4-8A5C-5230880B21DD}"/>
              </a:ext>
            </a:extLst>
          </p:cNvPr>
          <p:cNvPicPr>
            <a:picLocks noChangeAspect="1"/>
          </p:cNvPicPr>
          <p:nvPr/>
        </p:nvPicPr>
        <p:blipFill rotWithShape="1">
          <a:blip r:embed="rId2"/>
          <a:srcRect l="82579" t="24887" r="842" b="22552"/>
          <a:stretch/>
        </p:blipFill>
        <p:spPr>
          <a:xfrm>
            <a:off x="5075721" y="603183"/>
            <a:ext cx="5983706" cy="6097676"/>
          </a:xfrm>
          <a:prstGeom prst="rect">
            <a:avLst/>
          </a:prstGeom>
        </p:spPr>
      </p:pic>
      <p:sp>
        <p:nvSpPr>
          <p:cNvPr id="10" name="TextBox 9">
            <a:extLst>
              <a:ext uri="{FF2B5EF4-FFF2-40B4-BE49-F238E27FC236}">
                <a16:creationId xmlns:a16="http://schemas.microsoft.com/office/drawing/2014/main" id="{18CD216E-0D93-4BFB-9A35-B85BF5703ACB}"/>
              </a:ext>
            </a:extLst>
          </p:cNvPr>
          <p:cNvSpPr txBox="1"/>
          <p:nvPr/>
        </p:nvSpPr>
        <p:spPr>
          <a:xfrm>
            <a:off x="1053517" y="5460897"/>
            <a:ext cx="3108908" cy="954107"/>
          </a:xfrm>
          <a:prstGeom prst="rect">
            <a:avLst/>
          </a:prstGeom>
          <a:noFill/>
        </p:spPr>
        <p:txBody>
          <a:bodyPr wrap="square" rtlCol="0">
            <a:spAutoFit/>
          </a:bodyPr>
          <a:lstStyle/>
          <a:p>
            <a:r>
              <a:rPr lang="en-CA" sz="2800" b="1" dirty="0">
                <a:solidFill>
                  <a:schemeClr val="accent6"/>
                </a:solidFill>
              </a:rPr>
              <a:t>Participants not in LEFT</a:t>
            </a:r>
          </a:p>
        </p:txBody>
      </p:sp>
      <p:cxnSp>
        <p:nvCxnSpPr>
          <p:cNvPr id="11" name="Straight Arrow Connector 10">
            <a:extLst>
              <a:ext uri="{FF2B5EF4-FFF2-40B4-BE49-F238E27FC236}">
                <a16:creationId xmlns:a16="http://schemas.microsoft.com/office/drawing/2014/main" id="{9E25AC4D-4099-4439-A19A-A1316A9530FF}"/>
              </a:ext>
            </a:extLst>
          </p:cNvPr>
          <p:cNvCxnSpPr>
            <a:cxnSpLocks/>
          </p:cNvCxnSpPr>
          <p:nvPr/>
        </p:nvCxnSpPr>
        <p:spPr>
          <a:xfrm flipV="1">
            <a:off x="3886200" y="3339966"/>
            <a:ext cx="3573379" cy="22789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76046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FDFE0-E102-4298-A347-2D1F0E22F024}"/>
              </a:ext>
            </a:extLst>
          </p:cNvPr>
          <p:cNvSpPr>
            <a:spLocks noGrp="1"/>
          </p:cNvSpPr>
          <p:nvPr>
            <p:ph type="title"/>
          </p:nvPr>
        </p:nvSpPr>
        <p:spPr/>
        <p:txBody>
          <a:bodyPr>
            <a:normAutofit fontScale="90000"/>
          </a:bodyPr>
          <a:lstStyle/>
          <a:p>
            <a:r>
              <a:rPr lang="en-CA" dirty="0"/>
              <a:t>Merging</a:t>
            </a:r>
          </a:p>
        </p:txBody>
      </p:sp>
      <p:sp>
        <p:nvSpPr>
          <p:cNvPr id="3" name="Content Placeholder 2">
            <a:extLst>
              <a:ext uri="{FF2B5EF4-FFF2-40B4-BE49-F238E27FC236}">
                <a16:creationId xmlns:a16="http://schemas.microsoft.com/office/drawing/2014/main" id="{AD6020A3-AE38-47F7-A7BA-ADF10338738D}"/>
              </a:ext>
            </a:extLst>
          </p:cNvPr>
          <p:cNvSpPr>
            <a:spLocks noGrp="1"/>
          </p:cNvSpPr>
          <p:nvPr>
            <p:ph idx="1"/>
          </p:nvPr>
        </p:nvSpPr>
        <p:spPr>
          <a:xfrm>
            <a:off x="838201" y="1825624"/>
            <a:ext cx="3962810" cy="4835479"/>
          </a:xfrm>
        </p:spPr>
        <p:txBody>
          <a:bodyPr>
            <a:normAutofit/>
          </a:bodyPr>
          <a:lstStyle/>
          <a:p>
            <a:r>
              <a:rPr lang="en-US" b="1" dirty="0"/>
              <a:t>Merge </a:t>
            </a:r>
            <a:r>
              <a:rPr lang="en-US" sz="2400" b="1" dirty="0">
                <a:solidFill>
                  <a:schemeClr val="accent6"/>
                </a:solidFill>
              </a:rPr>
              <a:t>Inner Join</a:t>
            </a:r>
            <a:endParaRPr lang="en-US" b="1" dirty="0">
              <a:solidFill>
                <a:schemeClr val="accent6"/>
              </a:solidFill>
            </a:endParaRPr>
          </a:p>
          <a:p>
            <a:r>
              <a:rPr lang="en-US" dirty="0">
                <a:solidFill>
                  <a:srgbClr val="FEFEFE"/>
                </a:solidFill>
              </a:rPr>
              <a:t>I want to keep the only contents of the right and left DataFrame only where overlap.</a:t>
            </a:r>
          </a:p>
        </p:txBody>
      </p:sp>
      <p:sp>
        <p:nvSpPr>
          <p:cNvPr id="6" name="Rectangle 5">
            <a:extLst>
              <a:ext uri="{FF2B5EF4-FFF2-40B4-BE49-F238E27FC236}">
                <a16:creationId xmlns:a16="http://schemas.microsoft.com/office/drawing/2014/main" id="{B4E7AED5-762F-427A-B721-9BB42BEF7458}"/>
              </a:ext>
            </a:extLst>
          </p:cNvPr>
          <p:cNvSpPr/>
          <p:nvPr/>
        </p:nvSpPr>
        <p:spPr>
          <a:xfrm>
            <a:off x="4953000" y="494410"/>
            <a:ext cx="7239001" cy="623675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5" name="Picture 4" descr="Timeline&#10;&#10;Description automatically generated">
            <a:extLst>
              <a:ext uri="{FF2B5EF4-FFF2-40B4-BE49-F238E27FC236}">
                <a16:creationId xmlns:a16="http://schemas.microsoft.com/office/drawing/2014/main" id="{7C73D82F-1F41-4BAB-8FE6-8406E0BCAA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2145" y="846703"/>
            <a:ext cx="6947867" cy="5705475"/>
          </a:xfrm>
          <a:prstGeom prst="rect">
            <a:avLst/>
          </a:prstGeom>
        </p:spPr>
      </p:pic>
      <p:sp>
        <p:nvSpPr>
          <p:cNvPr id="8" name="Rectangle 7">
            <a:extLst>
              <a:ext uri="{FF2B5EF4-FFF2-40B4-BE49-F238E27FC236}">
                <a16:creationId xmlns:a16="http://schemas.microsoft.com/office/drawing/2014/main" id="{ACEFAC46-0FBA-422D-9F7F-E95737E637A7}"/>
              </a:ext>
            </a:extLst>
          </p:cNvPr>
          <p:cNvSpPr/>
          <p:nvPr/>
        </p:nvSpPr>
        <p:spPr>
          <a:xfrm>
            <a:off x="9153525" y="2720656"/>
            <a:ext cx="1247775" cy="552450"/>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Rectangle 6">
            <a:extLst>
              <a:ext uri="{FF2B5EF4-FFF2-40B4-BE49-F238E27FC236}">
                <a16:creationId xmlns:a16="http://schemas.microsoft.com/office/drawing/2014/main" id="{55B92A8B-A12F-4B6A-80F6-E63DC1D17A3F}"/>
              </a:ext>
            </a:extLst>
          </p:cNvPr>
          <p:cNvSpPr/>
          <p:nvPr/>
        </p:nvSpPr>
        <p:spPr>
          <a:xfrm>
            <a:off x="10860130" y="6130486"/>
            <a:ext cx="1270387" cy="479744"/>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6535625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FDFE0-E102-4298-A347-2D1F0E22F024}"/>
              </a:ext>
            </a:extLst>
          </p:cNvPr>
          <p:cNvSpPr>
            <a:spLocks noGrp="1"/>
          </p:cNvSpPr>
          <p:nvPr>
            <p:ph type="title"/>
          </p:nvPr>
        </p:nvSpPr>
        <p:spPr/>
        <p:txBody>
          <a:bodyPr>
            <a:normAutofit fontScale="90000"/>
          </a:bodyPr>
          <a:lstStyle/>
          <a:p>
            <a:r>
              <a:rPr lang="en-CA" dirty="0"/>
              <a:t>Merging</a:t>
            </a:r>
          </a:p>
        </p:txBody>
      </p:sp>
      <p:sp>
        <p:nvSpPr>
          <p:cNvPr id="3" name="Content Placeholder 2">
            <a:extLst>
              <a:ext uri="{FF2B5EF4-FFF2-40B4-BE49-F238E27FC236}">
                <a16:creationId xmlns:a16="http://schemas.microsoft.com/office/drawing/2014/main" id="{AD6020A3-AE38-47F7-A7BA-ADF10338738D}"/>
              </a:ext>
            </a:extLst>
          </p:cNvPr>
          <p:cNvSpPr>
            <a:spLocks noGrp="1"/>
          </p:cNvSpPr>
          <p:nvPr>
            <p:ph idx="1"/>
          </p:nvPr>
        </p:nvSpPr>
        <p:spPr>
          <a:xfrm>
            <a:off x="838201" y="1825624"/>
            <a:ext cx="3962810" cy="4835479"/>
          </a:xfrm>
        </p:spPr>
        <p:txBody>
          <a:bodyPr>
            <a:normAutofit lnSpcReduction="10000"/>
          </a:bodyPr>
          <a:lstStyle/>
          <a:p>
            <a:r>
              <a:rPr lang="en-US" b="1" dirty="0"/>
              <a:t>Merge </a:t>
            </a:r>
            <a:r>
              <a:rPr lang="en-US" sz="2400" b="1" dirty="0">
                <a:solidFill>
                  <a:schemeClr val="accent6"/>
                </a:solidFill>
              </a:rPr>
              <a:t>Inner Join</a:t>
            </a:r>
            <a:endParaRPr lang="en-US" b="1" dirty="0">
              <a:solidFill>
                <a:schemeClr val="accent6"/>
              </a:solidFill>
            </a:endParaRPr>
          </a:p>
          <a:p>
            <a:r>
              <a:rPr lang="en-US" dirty="0">
                <a:solidFill>
                  <a:srgbClr val="FEFEFE"/>
                </a:solidFill>
              </a:rPr>
              <a:t>I want to keep the only contents of the right and left DataFrame only where overlap.</a:t>
            </a:r>
          </a:p>
          <a:p>
            <a:r>
              <a:rPr lang="en-US" dirty="0">
                <a:solidFill>
                  <a:srgbClr val="FEFEFE"/>
                </a:solidFill>
              </a:rPr>
              <a:t>Creates a DataFrame with all of the scores from</a:t>
            </a:r>
            <a:r>
              <a:rPr lang="en-US" b="1" dirty="0">
                <a:solidFill>
                  <a:schemeClr val="accent6"/>
                </a:solidFill>
              </a:rPr>
              <a:t> RIGHT </a:t>
            </a:r>
            <a:r>
              <a:rPr lang="en-US" dirty="0">
                <a:solidFill>
                  <a:srgbClr val="FEFEFE"/>
                </a:solidFill>
              </a:rPr>
              <a:t>and names from</a:t>
            </a:r>
            <a:r>
              <a:rPr lang="en-US" b="1" dirty="0">
                <a:solidFill>
                  <a:schemeClr val="accent6"/>
                </a:solidFill>
              </a:rPr>
              <a:t> LEFT</a:t>
            </a:r>
            <a:r>
              <a:rPr lang="en-US" dirty="0">
                <a:solidFill>
                  <a:srgbClr val="FEFEFE"/>
                </a:solidFill>
              </a:rPr>
              <a:t> where they have participant_id in common.</a:t>
            </a:r>
          </a:p>
        </p:txBody>
      </p:sp>
      <p:sp>
        <p:nvSpPr>
          <p:cNvPr id="6" name="Rectangle 5">
            <a:extLst>
              <a:ext uri="{FF2B5EF4-FFF2-40B4-BE49-F238E27FC236}">
                <a16:creationId xmlns:a16="http://schemas.microsoft.com/office/drawing/2014/main" id="{B4E7AED5-762F-427A-B721-9BB42BEF7458}"/>
              </a:ext>
            </a:extLst>
          </p:cNvPr>
          <p:cNvSpPr/>
          <p:nvPr/>
        </p:nvSpPr>
        <p:spPr>
          <a:xfrm>
            <a:off x="4953000" y="494410"/>
            <a:ext cx="7239001" cy="623675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5" name="Picture 4">
            <a:extLst>
              <a:ext uri="{FF2B5EF4-FFF2-40B4-BE49-F238E27FC236}">
                <a16:creationId xmlns:a16="http://schemas.microsoft.com/office/drawing/2014/main" id="{CA7B1A70-3C3B-4B67-9E55-039621026CCC}"/>
              </a:ext>
            </a:extLst>
          </p:cNvPr>
          <p:cNvPicPr>
            <a:picLocks noChangeAspect="1"/>
          </p:cNvPicPr>
          <p:nvPr/>
        </p:nvPicPr>
        <p:blipFill rotWithShape="1">
          <a:blip r:embed="rId2"/>
          <a:srcRect l="82102" t="45539" r="1043" b="15869"/>
          <a:stretch/>
        </p:blipFill>
        <p:spPr>
          <a:xfrm>
            <a:off x="4982184" y="525291"/>
            <a:ext cx="7157936" cy="5268049"/>
          </a:xfrm>
          <a:prstGeom prst="rect">
            <a:avLst/>
          </a:prstGeom>
        </p:spPr>
      </p:pic>
    </p:spTree>
    <p:extLst>
      <p:ext uri="{BB962C8B-B14F-4D97-AF65-F5344CB8AC3E}">
        <p14:creationId xmlns:p14="http://schemas.microsoft.com/office/powerpoint/2010/main" val="11086002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50335-7254-493D-83C9-E0CCD6DD53A7}"/>
              </a:ext>
            </a:extLst>
          </p:cNvPr>
          <p:cNvSpPr>
            <a:spLocks noGrp="1"/>
          </p:cNvSpPr>
          <p:nvPr>
            <p:ph type="title"/>
          </p:nvPr>
        </p:nvSpPr>
        <p:spPr/>
        <p:txBody>
          <a:bodyPr>
            <a:normAutofit fontScale="90000"/>
          </a:bodyPr>
          <a:lstStyle/>
          <a:p>
            <a:r>
              <a:rPr lang="en-CA" dirty="0"/>
              <a:t>Practice</a:t>
            </a:r>
            <a:r>
              <a:rPr lang="en-CA" b="1" dirty="0">
                <a:solidFill>
                  <a:schemeClr val="accent6"/>
                </a:solidFill>
              </a:rPr>
              <a:t>!</a:t>
            </a:r>
          </a:p>
        </p:txBody>
      </p:sp>
      <p:sp>
        <p:nvSpPr>
          <p:cNvPr id="3" name="Content Placeholder 2">
            <a:extLst>
              <a:ext uri="{FF2B5EF4-FFF2-40B4-BE49-F238E27FC236}">
                <a16:creationId xmlns:a16="http://schemas.microsoft.com/office/drawing/2014/main" id="{D4198753-3737-4137-A7E9-9F53665ADDCD}"/>
              </a:ext>
            </a:extLst>
          </p:cNvPr>
          <p:cNvSpPr>
            <a:spLocks noGrp="1"/>
          </p:cNvSpPr>
          <p:nvPr>
            <p:ph idx="1"/>
          </p:nvPr>
        </p:nvSpPr>
        <p:spPr>
          <a:xfrm>
            <a:off x="838200" y="1825624"/>
            <a:ext cx="4527884" cy="4835479"/>
          </a:xfrm>
        </p:spPr>
        <p:txBody>
          <a:bodyPr>
            <a:normAutofit/>
          </a:bodyPr>
          <a:lstStyle/>
          <a:p>
            <a:r>
              <a:rPr lang="en-CA" dirty="0">
                <a:solidFill>
                  <a:srgbClr val="FEFEFE"/>
                </a:solidFill>
              </a:rPr>
              <a:t>Launch the Lecture 2.3 notebook from Quercus and review the material from this lecture in more detail</a:t>
            </a:r>
            <a:r>
              <a:rPr lang="en-CA" dirty="0">
                <a:solidFill>
                  <a:schemeClr val="accent6"/>
                </a:solidFill>
              </a:rPr>
              <a:t>.</a:t>
            </a:r>
          </a:p>
          <a:p>
            <a:r>
              <a:rPr lang="en-CA" dirty="0">
                <a:solidFill>
                  <a:schemeClr val="accent6"/>
                </a:solidFill>
                <a:hlinkClick r:id="rId2">
                  <a:extLst>
                    <a:ext uri="{A12FA001-AC4F-418D-AE19-62706E023703}">
                      <ahyp:hlinkClr xmlns:ahyp="http://schemas.microsoft.com/office/drawing/2018/hyperlinkcolor" val="tx"/>
                    </a:ext>
                  </a:extLst>
                </a:hlinkClick>
              </a:rPr>
              <a:t>Link</a:t>
            </a:r>
            <a:endParaRPr lang="en-CA" dirty="0">
              <a:solidFill>
                <a:schemeClr val="accent6"/>
              </a:solidFill>
            </a:endParaRPr>
          </a:p>
        </p:txBody>
      </p:sp>
      <p:sp>
        <p:nvSpPr>
          <p:cNvPr id="5" name="AutoShape 4" descr="Pandas' groupby explained in detail | by Fabian Bosler | Towards Data  Science">
            <a:extLst>
              <a:ext uri="{FF2B5EF4-FFF2-40B4-BE49-F238E27FC236}">
                <a16:creationId xmlns:a16="http://schemas.microsoft.com/office/drawing/2014/main" id="{62888108-7F98-435D-8EF2-505F1C0F8C7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8" name="Picture 6">
            <a:extLst>
              <a:ext uri="{FF2B5EF4-FFF2-40B4-BE49-F238E27FC236}">
                <a16:creationId xmlns:a16="http://schemas.microsoft.com/office/drawing/2014/main" id="{4AA87403-A5CA-4F21-89D8-AE3EED178B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3613" y="494410"/>
            <a:ext cx="6718388" cy="378262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19C5AC9-0C30-4B07-B0D1-F312414B515C}"/>
              </a:ext>
            </a:extLst>
          </p:cNvPr>
          <p:cNvSpPr/>
          <p:nvPr/>
        </p:nvSpPr>
        <p:spPr>
          <a:xfrm>
            <a:off x="5473613" y="4094152"/>
            <a:ext cx="6718387" cy="2637012"/>
          </a:xfrm>
          <a:prstGeom prst="rect">
            <a:avLst/>
          </a:prstGeom>
          <a:solidFill>
            <a:srgbClr val="395A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8409601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4893F-F3C7-4786-BADF-93FA7B12E557}"/>
              </a:ext>
            </a:extLst>
          </p:cNvPr>
          <p:cNvSpPr>
            <a:spLocks noGrp="1"/>
          </p:cNvSpPr>
          <p:nvPr>
            <p:ph type="ctrTitle"/>
          </p:nvPr>
        </p:nvSpPr>
        <p:spPr/>
        <p:txBody>
          <a:bodyPr>
            <a:normAutofit/>
          </a:bodyPr>
          <a:lstStyle/>
          <a:p>
            <a:r>
              <a:rPr lang="en-CA" b="1" dirty="0"/>
              <a:t>CME</a:t>
            </a:r>
            <a:r>
              <a:rPr lang="en-CA" b="1" dirty="0">
                <a:solidFill>
                  <a:schemeClr val="accent1"/>
                </a:solidFill>
              </a:rPr>
              <a:t>538</a:t>
            </a:r>
            <a:r>
              <a:rPr lang="en-CA" dirty="0"/>
              <a:t> Introduction </a:t>
            </a:r>
            <a:r>
              <a:rPr lang="en-CA" dirty="0">
                <a:solidFill>
                  <a:schemeClr val="accent1"/>
                </a:solidFill>
              </a:rPr>
              <a:t>to</a:t>
            </a:r>
            <a:r>
              <a:rPr lang="en-CA" dirty="0"/>
              <a:t> Data Science</a:t>
            </a:r>
          </a:p>
        </p:txBody>
      </p:sp>
      <p:sp>
        <p:nvSpPr>
          <p:cNvPr id="7" name="Subtitle 2">
            <a:extLst>
              <a:ext uri="{FF2B5EF4-FFF2-40B4-BE49-F238E27FC236}">
                <a16:creationId xmlns:a16="http://schemas.microsoft.com/office/drawing/2014/main" id="{CAD49533-4DBC-4110-BB30-D092E5E5507A}"/>
              </a:ext>
            </a:extLst>
          </p:cNvPr>
          <p:cNvSpPr>
            <a:spLocks noGrp="1"/>
          </p:cNvSpPr>
          <p:nvPr>
            <p:ph type="subTitle" idx="1"/>
          </p:nvPr>
        </p:nvSpPr>
        <p:spPr>
          <a:xfrm>
            <a:off x="335947" y="3848999"/>
            <a:ext cx="11391065" cy="2640291"/>
          </a:xfrm>
        </p:spPr>
        <p:txBody>
          <a:bodyPr/>
          <a:lstStyle/>
          <a:p>
            <a:r>
              <a:rPr lang="en-US" b="1" dirty="0"/>
              <a:t>Week </a:t>
            </a:r>
            <a:r>
              <a:rPr lang="en-US" b="1" dirty="0">
                <a:solidFill>
                  <a:schemeClr val="accent6"/>
                </a:solidFill>
              </a:rPr>
              <a:t>2</a:t>
            </a:r>
            <a:r>
              <a:rPr lang="en-US" b="1" dirty="0"/>
              <a:t> </a:t>
            </a:r>
            <a:r>
              <a:rPr lang="en-US" dirty="0">
                <a:solidFill>
                  <a:schemeClr val="accent2"/>
                </a:solidFill>
              </a:rPr>
              <a:t>|</a:t>
            </a:r>
            <a:r>
              <a:rPr lang="en-US" dirty="0"/>
              <a:t> Lecture </a:t>
            </a:r>
            <a:r>
              <a:rPr lang="en-US" dirty="0">
                <a:solidFill>
                  <a:schemeClr val="accent6"/>
                </a:solidFill>
              </a:rPr>
              <a:t>3</a:t>
            </a:r>
            <a:r>
              <a:rPr lang="en-US" dirty="0"/>
              <a:t> </a:t>
            </a:r>
            <a:r>
              <a:rPr lang="en-US" dirty="0">
                <a:solidFill>
                  <a:schemeClr val="accent2"/>
                </a:solidFill>
              </a:rPr>
              <a:t>(</a:t>
            </a:r>
            <a:r>
              <a:rPr lang="en-US" dirty="0">
                <a:solidFill>
                  <a:schemeClr val="accent6"/>
                </a:solidFill>
              </a:rPr>
              <a:t>2</a:t>
            </a:r>
            <a:r>
              <a:rPr lang="en-US" dirty="0"/>
              <a:t>.</a:t>
            </a:r>
            <a:r>
              <a:rPr lang="en-US" dirty="0">
                <a:solidFill>
                  <a:schemeClr val="accent6"/>
                </a:solidFill>
              </a:rPr>
              <a:t>3</a:t>
            </a:r>
            <a:r>
              <a:rPr lang="en-US" dirty="0">
                <a:solidFill>
                  <a:schemeClr val="accent2"/>
                </a:solidFill>
              </a:rPr>
              <a:t>)</a:t>
            </a:r>
          </a:p>
          <a:p>
            <a:r>
              <a:rPr lang="en-US" dirty="0"/>
              <a:t>Pandas </a:t>
            </a:r>
            <a:r>
              <a:rPr lang="en-US" dirty="0">
                <a:solidFill>
                  <a:schemeClr val="accent6"/>
                </a:solidFill>
              </a:rPr>
              <a:t>III</a:t>
            </a:r>
            <a:r>
              <a:rPr lang="en-US" dirty="0">
                <a:solidFill>
                  <a:schemeClr val="accent1"/>
                </a:solidFill>
              </a:rPr>
              <a:t>.</a:t>
            </a:r>
          </a:p>
          <a:p>
            <a:endParaRPr lang="en-US" dirty="0">
              <a:solidFill>
                <a:schemeClr val="accent1"/>
              </a:solidFill>
            </a:endParaRPr>
          </a:p>
          <a:p>
            <a:endParaRPr lang="en-US" dirty="0">
              <a:solidFill>
                <a:schemeClr val="accent1"/>
              </a:solidFill>
            </a:endParaRPr>
          </a:p>
        </p:txBody>
      </p:sp>
    </p:spTree>
    <p:extLst>
      <p:ext uri="{BB962C8B-B14F-4D97-AF65-F5344CB8AC3E}">
        <p14:creationId xmlns:p14="http://schemas.microsoft.com/office/powerpoint/2010/main" val="425272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6538C-5324-4830-ABDC-E51E143C998E}"/>
              </a:ext>
            </a:extLst>
          </p:cNvPr>
          <p:cNvSpPr>
            <a:spLocks noGrp="1"/>
          </p:cNvSpPr>
          <p:nvPr>
            <p:ph type="title"/>
          </p:nvPr>
        </p:nvSpPr>
        <p:spPr/>
        <p:txBody>
          <a:bodyPr>
            <a:normAutofit fontScale="90000"/>
          </a:bodyPr>
          <a:lstStyle/>
          <a:p>
            <a:r>
              <a:rPr lang="en-CA" dirty="0"/>
              <a:t>Lambda Functions</a:t>
            </a:r>
          </a:p>
        </p:txBody>
      </p:sp>
      <p:sp>
        <p:nvSpPr>
          <p:cNvPr id="3" name="Content Placeholder 2">
            <a:extLst>
              <a:ext uri="{FF2B5EF4-FFF2-40B4-BE49-F238E27FC236}">
                <a16:creationId xmlns:a16="http://schemas.microsoft.com/office/drawing/2014/main" id="{4EE4F069-BC33-4024-977A-2573D79F9F2E}"/>
              </a:ext>
            </a:extLst>
          </p:cNvPr>
          <p:cNvSpPr>
            <a:spLocks noGrp="1"/>
          </p:cNvSpPr>
          <p:nvPr>
            <p:ph idx="1"/>
          </p:nvPr>
        </p:nvSpPr>
        <p:spPr>
          <a:xfrm>
            <a:off x="838199" y="1825624"/>
            <a:ext cx="5755105" cy="4835479"/>
          </a:xfrm>
        </p:spPr>
        <p:txBody>
          <a:bodyPr>
            <a:normAutofit/>
          </a:bodyPr>
          <a:lstStyle/>
          <a:p>
            <a:r>
              <a:rPr lang="en-US" dirty="0"/>
              <a:t>We use lambda functions all the time with Pandas</a:t>
            </a:r>
            <a:r>
              <a:rPr lang="en-US" dirty="0">
                <a:solidFill>
                  <a:schemeClr val="accent1"/>
                </a:solidFill>
              </a:rPr>
              <a:t>.</a:t>
            </a:r>
          </a:p>
          <a:p>
            <a:r>
              <a:rPr lang="en-US" dirty="0">
                <a:solidFill>
                  <a:srgbClr val="FEFEFE"/>
                </a:solidFill>
              </a:rPr>
              <a:t>We’ll use it with the </a:t>
            </a:r>
            <a:r>
              <a:rPr lang="en-US" b="1" dirty="0">
                <a:solidFill>
                  <a:schemeClr val="accent6"/>
                </a:solidFill>
              </a:rPr>
              <a:t>.apply()</a:t>
            </a:r>
            <a:r>
              <a:rPr lang="en-US" dirty="0">
                <a:solidFill>
                  <a:srgbClr val="FEFEFE"/>
                </a:solidFill>
              </a:rPr>
              <a:t> method in the next section</a:t>
            </a:r>
            <a:r>
              <a:rPr lang="en-US" dirty="0">
                <a:solidFill>
                  <a:schemeClr val="accent1"/>
                </a:solidFill>
              </a:rPr>
              <a:t>.</a:t>
            </a:r>
            <a:endParaRPr lang="en-CA" dirty="0">
              <a:solidFill>
                <a:schemeClr val="accent1"/>
              </a:solidFill>
            </a:endParaRPr>
          </a:p>
        </p:txBody>
      </p:sp>
      <p:sp>
        <p:nvSpPr>
          <p:cNvPr id="4" name="Rectangle 3">
            <a:extLst>
              <a:ext uri="{FF2B5EF4-FFF2-40B4-BE49-F238E27FC236}">
                <a16:creationId xmlns:a16="http://schemas.microsoft.com/office/drawing/2014/main" id="{0F967C60-27F0-4543-A6A5-3E3EF397134C}"/>
              </a:ext>
            </a:extLst>
          </p:cNvPr>
          <p:cNvSpPr/>
          <p:nvPr/>
        </p:nvSpPr>
        <p:spPr>
          <a:xfrm>
            <a:off x="6774024" y="494410"/>
            <a:ext cx="5417977" cy="623675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7" name="Picture 6">
            <a:extLst>
              <a:ext uri="{FF2B5EF4-FFF2-40B4-BE49-F238E27FC236}">
                <a16:creationId xmlns:a16="http://schemas.microsoft.com/office/drawing/2014/main" id="{92CAE2D3-572D-48EC-86C0-4226AAC86B53}"/>
              </a:ext>
            </a:extLst>
          </p:cNvPr>
          <p:cNvPicPr>
            <a:picLocks noChangeAspect="1"/>
          </p:cNvPicPr>
          <p:nvPr/>
        </p:nvPicPr>
        <p:blipFill rotWithShape="1">
          <a:blip r:embed="rId2"/>
          <a:srcRect l="75800" t="22233" r="2754" b="15545"/>
          <a:stretch/>
        </p:blipFill>
        <p:spPr>
          <a:xfrm>
            <a:off x="6837737" y="1711157"/>
            <a:ext cx="5246108" cy="4892472"/>
          </a:xfrm>
          <a:prstGeom prst="rect">
            <a:avLst/>
          </a:prstGeom>
        </p:spPr>
      </p:pic>
      <p:sp>
        <p:nvSpPr>
          <p:cNvPr id="9" name="TextBox 8">
            <a:extLst>
              <a:ext uri="{FF2B5EF4-FFF2-40B4-BE49-F238E27FC236}">
                <a16:creationId xmlns:a16="http://schemas.microsoft.com/office/drawing/2014/main" id="{0067F161-B027-4241-9121-75FD5B44BC86}"/>
              </a:ext>
            </a:extLst>
          </p:cNvPr>
          <p:cNvSpPr txBox="1"/>
          <p:nvPr/>
        </p:nvSpPr>
        <p:spPr>
          <a:xfrm>
            <a:off x="6822773" y="659599"/>
            <a:ext cx="3229733" cy="461665"/>
          </a:xfrm>
          <a:prstGeom prst="rect">
            <a:avLst/>
          </a:prstGeom>
          <a:noFill/>
        </p:spPr>
        <p:txBody>
          <a:bodyPr wrap="square" rtlCol="0">
            <a:spAutoFit/>
          </a:bodyPr>
          <a:lstStyle/>
          <a:p>
            <a:r>
              <a:rPr lang="en-CA" sz="2400" b="1" dirty="0">
                <a:solidFill>
                  <a:schemeClr val="accent6"/>
                </a:solidFill>
              </a:rPr>
              <a:t>Lambda Function!</a:t>
            </a:r>
          </a:p>
        </p:txBody>
      </p:sp>
      <p:cxnSp>
        <p:nvCxnSpPr>
          <p:cNvPr id="10" name="Straight Arrow Connector 9">
            <a:extLst>
              <a:ext uri="{FF2B5EF4-FFF2-40B4-BE49-F238E27FC236}">
                <a16:creationId xmlns:a16="http://schemas.microsoft.com/office/drawing/2014/main" id="{F86C1FB5-34FD-4179-868A-69A3086FACBB}"/>
              </a:ext>
            </a:extLst>
          </p:cNvPr>
          <p:cNvCxnSpPr>
            <a:cxnSpLocks/>
          </p:cNvCxnSpPr>
          <p:nvPr/>
        </p:nvCxnSpPr>
        <p:spPr>
          <a:xfrm>
            <a:off x="9350477" y="1097615"/>
            <a:ext cx="219192" cy="7043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717BF7D-0128-9B67-B23D-8754C6590EC6}"/>
              </a:ext>
            </a:extLst>
          </p:cNvPr>
          <p:cNvSpPr txBox="1"/>
          <p:nvPr/>
        </p:nvSpPr>
        <p:spPr>
          <a:xfrm>
            <a:off x="838199" y="4035972"/>
            <a:ext cx="5715026" cy="2308324"/>
          </a:xfrm>
          <a:prstGeom prst="rect">
            <a:avLst/>
          </a:prstGeom>
          <a:noFill/>
        </p:spPr>
        <p:txBody>
          <a:bodyPr wrap="none" rtlCol="0">
            <a:spAutoFit/>
          </a:bodyPr>
          <a:lstStyle/>
          <a:p>
            <a:r>
              <a:rPr lang="en-US" sz="2400" b="1" dirty="0">
                <a:solidFill>
                  <a:srgbClr val="F61EEC"/>
                </a:solidFill>
                <a:latin typeface="Courier New" panose="02070309020205020404" pitchFamily="49" charset="0"/>
                <a:cs typeface="Courier New" panose="02070309020205020404" pitchFamily="49" charset="0"/>
              </a:rPr>
              <a:t>def</a:t>
            </a:r>
            <a:r>
              <a:rPr lang="en-US" sz="2400" b="1" dirty="0">
                <a:solidFill>
                  <a:srgbClr val="15FF2B"/>
                </a:solidFill>
                <a:latin typeface="Courier New" panose="02070309020205020404" pitchFamily="49" charset="0"/>
                <a:cs typeface="Courier New" panose="02070309020205020404" pitchFamily="49" charset="0"/>
              </a:rPr>
              <a:t> my_func(</a:t>
            </a:r>
            <a:r>
              <a:rPr lang="en-US" sz="2400" b="1" dirty="0" err="1">
                <a:solidFill>
                  <a:srgbClr val="15FF2B"/>
                </a:solidFill>
                <a:latin typeface="Courier New" panose="02070309020205020404" pitchFamily="49" charset="0"/>
                <a:cs typeface="Courier New" panose="02070309020205020404" pitchFamily="49" charset="0"/>
              </a:rPr>
              <a:t>df</a:t>
            </a:r>
            <a:r>
              <a:rPr lang="en-US" sz="2400" b="1" dirty="0">
                <a:solidFill>
                  <a:srgbClr val="15FF2B"/>
                </a:solidFill>
                <a:latin typeface="Courier New" panose="02070309020205020404" pitchFamily="49" charset="0"/>
                <a:cs typeface="Courier New" panose="02070309020205020404" pitchFamily="49" charset="0"/>
              </a:rPr>
              <a:t>)</a:t>
            </a:r>
            <a:r>
              <a:rPr lang="en-US" sz="2400" b="1" dirty="0">
                <a:solidFill>
                  <a:srgbClr val="F61EEC"/>
                </a:solidFill>
                <a:latin typeface="Courier New" panose="02070309020205020404" pitchFamily="49" charset="0"/>
                <a:cs typeface="Courier New" panose="02070309020205020404" pitchFamily="49" charset="0"/>
              </a:rPr>
              <a:t>:</a:t>
            </a:r>
          </a:p>
          <a:p>
            <a:r>
              <a:rPr lang="en-US" sz="2400" b="1" dirty="0">
                <a:solidFill>
                  <a:srgbClr val="15FF2B"/>
                </a:solidFill>
                <a:latin typeface="Courier New" panose="02070309020205020404" pitchFamily="49" charset="0"/>
                <a:cs typeface="Courier New" panose="02070309020205020404" pitchFamily="49" charset="0"/>
              </a:rPr>
              <a:t>   </a:t>
            </a:r>
            <a:r>
              <a:rPr lang="en-US" sz="2400" b="1" dirty="0">
                <a:solidFill>
                  <a:srgbClr val="F61EEC"/>
                </a:solidFill>
                <a:latin typeface="Courier New" panose="02070309020205020404" pitchFamily="49" charset="0"/>
                <a:cs typeface="Courier New" panose="02070309020205020404" pitchFamily="49" charset="0"/>
              </a:rPr>
              <a:t>return</a:t>
            </a:r>
            <a:r>
              <a:rPr lang="en-US" sz="2400" b="1" dirty="0">
                <a:solidFill>
                  <a:srgbClr val="15FF2B"/>
                </a:solidFill>
                <a:latin typeface="Courier New" panose="02070309020205020404" pitchFamily="49" charset="0"/>
                <a:cs typeface="Courier New" panose="02070309020205020404" pitchFamily="49" charset="0"/>
              </a:rPr>
              <a:t> </a:t>
            </a:r>
            <a:r>
              <a:rPr lang="en-US" sz="2400" b="1" dirty="0" err="1">
                <a:solidFill>
                  <a:srgbClr val="15FF2B"/>
                </a:solidFill>
                <a:latin typeface="Courier New" panose="02070309020205020404" pitchFamily="49" charset="0"/>
                <a:cs typeface="Courier New" panose="02070309020205020404" pitchFamily="49" charset="0"/>
              </a:rPr>
              <a:t>df</a:t>
            </a:r>
            <a:r>
              <a:rPr lang="en-US" sz="2400" b="1" dirty="0">
                <a:solidFill>
                  <a:srgbClr val="15FF2B"/>
                </a:solidFill>
                <a:latin typeface="Courier New" panose="02070309020205020404" pitchFamily="49" charset="0"/>
                <a:cs typeface="Courier New" panose="02070309020205020404" pitchFamily="49" charset="0"/>
              </a:rPr>
              <a:t>[%].max() &lt; 45</a:t>
            </a:r>
          </a:p>
          <a:p>
            <a:endParaRPr lang="en-US" sz="2400" b="1" dirty="0">
              <a:solidFill>
                <a:srgbClr val="15FF2B"/>
              </a:solidFill>
              <a:latin typeface="Courier New" panose="02070309020205020404" pitchFamily="49" charset="0"/>
              <a:cs typeface="Courier New" panose="02070309020205020404" pitchFamily="49" charset="0"/>
            </a:endParaRPr>
          </a:p>
          <a:p>
            <a:r>
              <a:rPr lang="en-US" sz="2400" b="1" u="sng" dirty="0">
                <a:solidFill>
                  <a:schemeClr val="accent6"/>
                </a:solidFill>
                <a:latin typeface="Consolas" panose="020B0609020204030204" pitchFamily="49" charset="0"/>
                <a:cs typeface="Courier New" panose="02070309020205020404" pitchFamily="49" charset="0"/>
              </a:rPr>
              <a:t>OR</a:t>
            </a:r>
          </a:p>
          <a:p>
            <a:endParaRPr lang="en-US" sz="2400" b="1" dirty="0">
              <a:solidFill>
                <a:srgbClr val="15FF2B"/>
              </a:solidFill>
              <a:latin typeface="Courier New" panose="02070309020205020404" pitchFamily="49" charset="0"/>
              <a:cs typeface="Courier New" panose="02070309020205020404" pitchFamily="49" charset="0"/>
            </a:endParaRPr>
          </a:p>
          <a:p>
            <a:r>
              <a:rPr lang="en-US" sz="2400" b="1" dirty="0">
                <a:solidFill>
                  <a:srgbClr val="F61EEC"/>
                </a:solidFill>
                <a:latin typeface="Courier New" panose="02070309020205020404" pitchFamily="49" charset="0"/>
                <a:cs typeface="Courier New" panose="02070309020205020404" pitchFamily="49" charset="0"/>
              </a:rPr>
              <a:t>lambda</a:t>
            </a:r>
            <a:r>
              <a:rPr lang="en-US" sz="2400" b="1" dirty="0">
                <a:solidFill>
                  <a:srgbClr val="15FF2B"/>
                </a:solidFill>
                <a:latin typeface="Courier New" panose="02070309020205020404" pitchFamily="49" charset="0"/>
                <a:cs typeface="Courier New" panose="02070309020205020404" pitchFamily="49" charset="0"/>
              </a:rPr>
              <a:t> </a:t>
            </a:r>
            <a:r>
              <a:rPr lang="en-US" sz="2400" b="1" dirty="0" err="1">
                <a:solidFill>
                  <a:srgbClr val="15FF2B"/>
                </a:solidFill>
                <a:latin typeface="Courier New" panose="02070309020205020404" pitchFamily="49" charset="0"/>
                <a:cs typeface="Courier New" panose="02070309020205020404" pitchFamily="49" charset="0"/>
              </a:rPr>
              <a:t>df</a:t>
            </a:r>
            <a:r>
              <a:rPr lang="en-US" sz="2400" b="1" dirty="0">
                <a:solidFill>
                  <a:srgbClr val="F61EEC"/>
                </a:solidFill>
                <a:latin typeface="Courier New" panose="02070309020205020404" pitchFamily="49" charset="0"/>
                <a:cs typeface="Courier New" panose="02070309020205020404" pitchFamily="49" charset="0"/>
              </a:rPr>
              <a:t>:</a:t>
            </a:r>
            <a:r>
              <a:rPr lang="en-US" sz="2400" b="1" dirty="0">
                <a:solidFill>
                  <a:srgbClr val="15FF2B"/>
                </a:solidFill>
                <a:latin typeface="Courier New" panose="02070309020205020404" pitchFamily="49" charset="0"/>
                <a:cs typeface="Courier New" panose="02070309020205020404" pitchFamily="49" charset="0"/>
              </a:rPr>
              <a:t> </a:t>
            </a:r>
            <a:r>
              <a:rPr lang="en-US" sz="2400" b="1" dirty="0" err="1">
                <a:solidFill>
                  <a:srgbClr val="15FF2B"/>
                </a:solidFill>
                <a:latin typeface="Courier New" panose="02070309020205020404" pitchFamily="49" charset="0"/>
                <a:cs typeface="Courier New" panose="02070309020205020404" pitchFamily="49" charset="0"/>
              </a:rPr>
              <a:t>df</a:t>
            </a:r>
            <a:r>
              <a:rPr lang="en-US" sz="2400" b="1" dirty="0">
                <a:solidFill>
                  <a:srgbClr val="15FF2B"/>
                </a:solidFill>
                <a:latin typeface="Courier New" panose="02070309020205020404" pitchFamily="49" charset="0"/>
                <a:cs typeface="Courier New" panose="02070309020205020404" pitchFamily="49" charset="0"/>
              </a:rPr>
              <a:t>[%].max() &lt; 45   </a:t>
            </a:r>
          </a:p>
        </p:txBody>
      </p:sp>
    </p:spTree>
    <p:extLst>
      <p:ext uri="{BB962C8B-B14F-4D97-AF65-F5344CB8AC3E}">
        <p14:creationId xmlns:p14="http://schemas.microsoft.com/office/powerpoint/2010/main" val="7631880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50335-7254-493D-83C9-E0CCD6DD53A7}"/>
              </a:ext>
            </a:extLst>
          </p:cNvPr>
          <p:cNvSpPr>
            <a:spLocks noGrp="1"/>
          </p:cNvSpPr>
          <p:nvPr>
            <p:ph type="title"/>
          </p:nvPr>
        </p:nvSpPr>
        <p:spPr/>
        <p:txBody>
          <a:bodyPr>
            <a:normAutofit fontScale="90000"/>
          </a:bodyPr>
          <a:lstStyle/>
          <a:p>
            <a:r>
              <a:rPr lang="en-CA" dirty="0"/>
              <a:t>Pandas </a:t>
            </a:r>
            <a:r>
              <a:rPr lang="en-CA" dirty="0">
                <a:solidFill>
                  <a:schemeClr val="accent6"/>
                </a:solidFill>
              </a:rPr>
              <a:t>III</a:t>
            </a:r>
          </a:p>
        </p:txBody>
      </p:sp>
      <p:sp>
        <p:nvSpPr>
          <p:cNvPr id="3" name="Content Placeholder 2">
            <a:extLst>
              <a:ext uri="{FF2B5EF4-FFF2-40B4-BE49-F238E27FC236}">
                <a16:creationId xmlns:a16="http://schemas.microsoft.com/office/drawing/2014/main" id="{D4198753-3737-4137-A7E9-9F53665ADDCD}"/>
              </a:ext>
            </a:extLst>
          </p:cNvPr>
          <p:cNvSpPr>
            <a:spLocks noGrp="1"/>
          </p:cNvSpPr>
          <p:nvPr>
            <p:ph idx="1"/>
          </p:nvPr>
        </p:nvSpPr>
        <p:spPr/>
        <p:txBody>
          <a:bodyPr>
            <a:normAutofit/>
          </a:bodyPr>
          <a:lstStyle/>
          <a:p>
            <a:r>
              <a:rPr lang="en-CA" dirty="0">
                <a:solidFill>
                  <a:srgbClr val="FEFEFE"/>
                </a:solidFill>
              </a:rPr>
              <a:t>Lambda Functions</a:t>
            </a:r>
          </a:p>
          <a:p>
            <a:r>
              <a:rPr lang="en-CA" b="1" dirty="0">
                <a:solidFill>
                  <a:srgbClr val="FEFEFE"/>
                </a:solidFill>
              </a:rPr>
              <a:t>Iterating</a:t>
            </a:r>
          </a:p>
          <a:p>
            <a:r>
              <a:rPr lang="en-CA" dirty="0">
                <a:solidFill>
                  <a:srgbClr val="FEFEFE"/>
                </a:solidFill>
              </a:rPr>
              <a:t>Merging</a:t>
            </a:r>
          </a:p>
          <a:p>
            <a:pPr lvl="1"/>
            <a:endParaRPr lang="en-CA" dirty="0">
              <a:solidFill>
                <a:srgbClr val="FEFEFE"/>
              </a:solidFill>
            </a:endParaRPr>
          </a:p>
        </p:txBody>
      </p:sp>
      <p:sp>
        <p:nvSpPr>
          <p:cNvPr id="5" name="AutoShape 4" descr="Pandas' groupby explained in detail | by Fabian Bosler | Towards Data  Science">
            <a:extLst>
              <a:ext uri="{FF2B5EF4-FFF2-40B4-BE49-F238E27FC236}">
                <a16:creationId xmlns:a16="http://schemas.microsoft.com/office/drawing/2014/main" id="{62888108-7F98-435D-8EF2-505F1C0F8C7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8" name="Picture 6">
            <a:extLst>
              <a:ext uri="{FF2B5EF4-FFF2-40B4-BE49-F238E27FC236}">
                <a16:creationId xmlns:a16="http://schemas.microsoft.com/office/drawing/2014/main" id="{4AA87403-A5CA-4F21-89D8-AE3EED178B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3613" y="494410"/>
            <a:ext cx="6718388" cy="378262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19C5AC9-0C30-4B07-B0D1-F312414B515C}"/>
              </a:ext>
            </a:extLst>
          </p:cNvPr>
          <p:cNvSpPr/>
          <p:nvPr/>
        </p:nvSpPr>
        <p:spPr>
          <a:xfrm>
            <a:off x="5473613" y="4094152"/>
            <a:ext cx="6718387" cy="2637012"/>
          </a:xfrm>
          <a:prstGeom prst="rect">
            <a:avLst/>
          </a:prstGeom>
          <a:solidFill>
            <a:srgbClr val="395A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382699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07F70-D5F9-44A7-BCD4-D910914F84B3}"/>
              </a:ext>
            </a:extLst>
          </p:cNvPr>
          <p:cNvSpPr>
            <a:spLocks noGrp="1"/>
          </p:cNvSpPr>
          <p:nvPr>
            <p:ph type="title"/>
          </p:nvPr>
        </p:nvSpPr>
        <p:spPr/>
        <p:txBody>
          <a:bodyPr>
            <a:normAutofit fontScale="90000"/>
          </a:bodyPr>
          <a:lstStyle/>
          <a:p>
            <a:r>
              <a:rPr lang="en-CA" dirty="0"/>
              <a:t>Iterating</a:t>
            </a:r>
          </a:p>
        </p:txBody>
      </p:sp>
      <p:sp>
        <p:nvSpPr>
          <p:cNvPr id="3" name="Content Placeholder 2">
            <a:extLst>
              <a:ext uri="{FF2B5EF4-FFF2-40B4-BE49-F238E27FC236}">
                <a16:creationId xmlns:a16="http://schemas.microsoft.com/office/drawing/2014/main" id="{A90C8C97-3E18-42E6-B981-28B6CF448F9B}"/>
              </a:ext>
            </a:extLst>
          </p:cNvPr>
          <p:cNvSpPr>
            <a:spLocks noGrp="1"/>
          </p:cNvSpPr>
          <p:nvPr>
            <p:ph idx="1"/>
          </p:nvPr>
        </p:nvSpPr>
        <p:spPr>
          <a:xfrm>
            <a:off x="838200" y="1825624"/>
            <a:ext cx="7090775" cy="4835479"/>
          </a:xfrm>
        </p:spPr>
        <p:txBody>
          <a:bodyPr/>
          <a:lstStyle/>
          <a:p>
            <a:r>
              <a:rPr lang="en-US" dirty="0"/>
              <a:t>There are multiple ways to literate through DataFrames and when those DataFrame become large and the desired computation become complex, these different methods can have major impacts on compute times. </a:t>
            </a:r>
          </a:p>
          <a:p>
            <a:r>
              <a:rPr lang="en-US" dirty="0"/>
              <a:t>In some cases, it could mean the different between seconds, tens of minutes and even hours.</a:t>
            </a:r>
          </a:p>
          <a:p>
            <a:endParaRPr lang="en-CA" dirty="0"/>
          </a:p>
        </p:txBody>
      </p:sp>
    </p:spTree>
    <p:extLst>
      <p:ext uri="{BB962C8B-B14F-4D97-AF65-F5344CB8AC3E}">
        <p14:creationId xmlns:p14="http://schemas.microsoft.com/office/powerpoint/2010/main" val="3588639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07F70-D5F9-44A7-BCD4-D910914F84B3}"/>
              </a:ext>
            </a:extLst>
          </p:cNvPr>
          <p:cNvSpPr>
            <a:spLocks noGrp="1"/>
          </p:cNvSpPr>
          <p:nvPr>
            <p:ph type="title"/>
          </p:nvPr>
        </p:nvSpPr>
        <p:spPr/>
        <p:txBody>
          <a:bodyPr>
            <a:normAutofit fontScale="90000"/>
          </a:bodyPr>
          <a:lstStyle/>
          <a:p>
            <a:r>
              <a:rPr lang="en-CA" dirty="0"/>
              <a:t>Iterating</a:t>
            </a:r>
          </a:p>
        </p:txBody>
      </p:sp>
      <p:sp>
        <p:nvSpPr>
          <p:cNvPr id="3" name="Content Placeholder 2">
            <a:extLst>
              <a:ext uri="{FF2B5EF4-FFF2-40B4-BE49-F238E27FC236}">
                <a16:creationId xmlns:a16="http://schemas.microsoft.com/office/drawing/2014/main" id="{A90C8C97-3E18-42E6-B981-28B6CF448F9B}"/>
              </a:ext>
            </a:extLst>
          </p:cNvPr>
          <p:cNvSpPr>
            <a:spLocks noGrp="1"/>
          </p:cNvSpPr>
          <p:nvPr>
            <p:ph idx="1"/>
          </p:nvPr>
        </p:nvSpPr>
        <p:spPr>
          <a:xfrm>
            <a:off x="838201" y="1825624"/>
            <a:ext cx="5662808" cy="4835479"/>
          </a:xfrm>
        </p:spPr>
        <p:txBody>
          <a:bodyPr/>
          <a:lstStyle/>
          <a:p>
            <a:r>
              <a:rPr lang="en-US" dirty="0"/>
              <a:t>Do illustrate this, let’s start with a simple problem.</a:t>
            </a:r>
          </a:p>
          <a:p>
            <a:r>
              <a:rPr lang="en-US" dirty="0"/>
              <a:t>Let’s say we want to calculate the straight-line distance between 100,000 random geo-positions (latitude, longitude) and the city of Toronto.</a:t>
            </a:r>
          </a:p>
          <a:p>
            <a:pPr lvl="1"/>
            <a:r>
              <a:rPr lang="en-US" dirty="0">
                <a:solidFill>
                  <a:srgbClr val="FF0000"/>
                </a:solidFill>
              </a:rPr>
              <a:t>Toronto </a:t>
            </a:r>
          </a:p>
          <a:p>
            <a:pPr lvl="1"/>
            <a:r>
              <a:rPr lang="en-US" dirty="0"/>
              <a:t>(</a:t>
            </a:r>
            <a:r>
              <a:rPr lang="en-US" dirty="0" err="1"/>
              <a:t>lat</a:t>
            </a:r>
            <a:r>
              <a:rPr lang="en-US" dirty="0"/>
              <a:t>: 43.651070 </a:t>
            </a:r>
            <a:r>
              <a:rPr lang="en-US" dirty="0" err="1"/>
              <a:t>lon</a:t>
            </a:r>
            <a:r>
              <a:rPr lang="en-US" dirty="0"/>
              <a:t>: -79.347015)</a:t>
            </a:r>
            <a:endParaRPr lang="en-CA" dirty="0"/>
          </a:p>
        </p:txBody>
      </p:sp>
      <p:sp>
        <p:nvSpPr>
          <p:cNvPr id="4" name="Rectangle 3">
            <a:extLst>
              <a:ext uri="{FF2B5EF4-FFF2-40B4-BE49-F238E27FC236}">
                <a16:creationId xmlns:a16="http://schemas.microsoft.com/office/drawing/2014/main" id="{D3A0ACBB-4BEB-498D-B2C0-D1ED883BCF1A}"/>
              </a:ext>
            </a:extLst>
          </p:cNvPr>
          <p:cNvSpPr/>
          <p:nvPr/>
        </p:nvSpPr>
        <p:spPr>
          <a:xfrm>
            <a:off x="6774024" y="494410"/>
            <a:ext cx="5417977" cy="6236754"/>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026" name="Picture 2">
            <a:extLst>
              <a:ext uri="{FF2B5EF4-FFF2-40B4-BE49-F238E27FC236}">
                <a16:creationId xmlns:a16="http://schemas.microsoft.com/office/drawing/2014/main" id="{48D0CF2B-6197-478F-AAF3-CB4EB011D1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0837" y="1825624"/>
            <a:ext cx="5244350" cy="2704713"/>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7990F664-6DA6-464A-BDD2-EC0AEEEC8B02}"/>
              </a:ext>
            </a:extLst>
          </p:cNvPr>
          <p:cNvSpPr/>
          <p:nvPr/>
        </p:nvSpPr>
        <p:spPr>
          <a:xfrm>
            <a:off x="7816240" y="2471549"/>
            <a:ext cx="100208" cy="100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Oval 7">
            <a:extLst>
              <a:ext uri="{FF2B5EF4-FFF2-40B4-BE49-F238E27FC236}">
                <a16:creationId xmlns:a16="http://schemas.microsoft.com/office/drawing/2014/main" id="{9D53553A-82B3-45ED-BA93-091099EDA506}"/>
              </a:ext>
            </a:extLst>
          </p:cNvPr>
          <p:cNvSpPr/>
          <p:nvPr/>
        </p:nvSpPr>
        <p:spPr>
          <a:xfrm>
            <a:off x="11162777" y="3957205"/>
            <a:ext cx="100208" cy="100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a:extLst>
              <a:ext uri="{FF2B5EF4-FFF2-40B4-BE49-F238E27FC236}">
                <a16:creationId xmlns:a16="http://schemas.microsoft.com/office/drawing/2014/main" id="{4533A3FD-18C0-4ECB-B205-AE9988EE7437}"/>
              </a:ext>
            </a:extLst>
          </p:cNvPr>
          <p:cNvSpPr/>
          <p:nvPr/>
        </p:nvSpPr>
        <p:spPr>
          <a:xfrm>
            <a:off x="11039603" y="2147960"/>
            <a:ext cx="100208" cy="100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a:extLst>
              <a:ext uri="{FF2B5EF4-FFF2-40B4-BE49-F238E27FC236}">
                <a16:creationId xmlns:a16="http://schemas.microsoft.com/office/drawing/2014/main" id="{C23B756E-597A-45F5-993D-1E8B1ED5B7AE}"/>
              </a:ext>
            </a:extLst>
          </p:cNvPr>
          <p:cNvSpPr/>
          <p:nvPr/>
        </p:nvSpPr>
        <p:spPr>
          <a:xfrm>
            <a:off x="9146086" y="3183989"/>
            <a:ext cx="100208" cy="100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a:extLst>
              <a:ext uri="{FF2B5EF4-FFF2-40B4-BE49-F238E27FC236}">
                <a16:creationId xmlns:a16="http://schemas.microsoft.com/office/drawing/2014/main" id="{56A97F88-24DF-4DC7-90E0-1861E011DF85}"/>
              </a:ext>
            </a:extLst>
          </p:cNvPr>
          <p:cNvSpPr/>
          <p:nvPr/>
        </p:nvSpPr>
        <p:spPr>
          <a:xfrm>
            <a:off x="7843378" y="3628075"/>
            <a:ext cx="100208" cy="100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963848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07F70-D5F9-44A7-BCD4-D910914F84B3}"/>
              </a:ext>
            </a:extLst>
          </p:cNvPr>
          <p:cNvSpPr>
            <a:spLocks noGrp="1"/>
          </p:cNvSpPr>
          <p:nvPr>
            <p:ph type="title"/>
          </p:nvPr>
        </p:nvSpPr>
        <p:spPr/>
        <p:txBody>
          <a:bodyPr>
            <a:normAutofit fontScale="90000"/>
          </a:bodyPr>
          <a:lstStyle/>
          <a:p>
            <a:r>
              <a:rPr lang="en-CA" dirty="0"/>
              <a:t>Iterating</a:t>
            </a:r>
          </a:p>
        </p:txBody>
      </p:sp>
      <p:sp>
        <p:nvSpPr>
          <p:cNvPr id="3" name="Content Placeholder 2">
            <a:extLst>
              <a:ext uri="{FF2B5EF4-FFF2-40B4-BE49-F238E27FC236}">
                <a16:creationId xmlns:a16="http://schemas.microsoft.com/office/drawing/2014/main" id="{A90C8C97-3E18-42E6-B981-28B6CF448F9B}"/>
              </a:ext>
            </a:extLst>
          </p:cNvPr>
          <p:cNvSpPr>
            <a:spLocks noGrp="1"/>
          </p:cNvSpPr>
          <p:nvPr>
            <p:ph idx="1"/>
          </p:nvPr>
        </p:nvSpPr>
        <p:spPr>
          <a:xfrm>
            <a:off x="838201" y="1825624"/>
            <a:ext cx="5662808" cy="4835479"/>
          </a:xfrm>
        </p:spPr>
        <p:txBody>
          <a:bodyPr/>
          <a:lstStyle/>
          <a:p>
            <a:r>
              <a:rPr lang="en-US" dirty="0"/>
              <a:t>We’ll use the Haversine (or Great Circle) distance formula, which takes the latitude and longitude of two points, adjusts for Earth’s curvature, and calculates the straight-line distance between them.</a:t>
            </a:r>
            <a:endParaRPr lang="en-CA" dirty="0"/>
          </a:p>
        </p:txBody>
      </p:sp>
      <p:sp>
        <p:nvSpPr>
          <p:cNvPr id="4" name="Rectangle 3">
            <a:extLst>
              <a:ext uri="{FF2B5EF4-FFF2-40B4-BE49-F238E27FC236}">
                <a16:creationId xmlns:a16="http://schemas.microsoft.com/office/drawing/2014/main" id="{D3A0ACBB-4BEB-498D-B2C0-D1ED883BCF1A}"/>
              </a:ext>
            </a:extLst>
          </p:cNvPr>
          <p:cNvSpPr/>
          <p:nvPr/>
        </p:nvSpPr>
        <p:spPr>
          <a:xfrm>
            <a:off x="6774024" y="494410"/>
            <a:ext cx="5417977" cy="623675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7" name="Picture 6">
            <a:extLst>
              <a:ext uri="{FF2B5EF4-FFF2-40B4-BE49-F238E27FC236}">
                <a16:creationId xmlns:a16="http://schemas.microsoft.com/office/drawing/2014/main" id="{E47790EF-0A6C-4E45-B1E0-1A6D90208786}"/>
              </a:ext>
            </a:extLst>
          </p:cNvPr>
          <p:cNvPicPr>
            <a:picLocks noChangeAspect="1"/>
          </p:cNvPicPr>
          <p:nvPr/>
        </p:nvPicPr>
        <p:blipFill rotWithShape="1">
          <a:blip r:embed="rId2"/>
          <a:srcRect l="74897" t="44326" r="1268" b="32709"/>
          <a:stretch/>
        </p:blipFill>
        <p:spPr>
          <a:xfrm>
            <a:off x="6858953" y="1854854"/>
            <a:ext cx="5273170" cy="1633030"/>
          </a:xfrm>
          <a:prstGeom prst="rect">
            <a:avLst/>
          </a:prstGeom>
        </p:spPr>
      </p:pic>
    </p:spTree>
    <p:extLst>
      <p:ext uri="{BB962C8B-B14F-4D97-AF65-F5344CB8AC3E}">
        <p14:creationId xmlns:p14="http://schemas.microsoft.com/office/powerpoint/2010/main" val="1935282206"/>
      </p:ext>
    </p:extLst>
  </p:cSld>
  <p:clrMapOvr>
    <a:masterClrMapping/>
  </p:clrMapOvr>
</p:sld>
</file>

<file path=ppt/theme/theme1.xml><?xml version="1.0" encoding="utf-8"?>
<a:theme xmlns:a="http://schemas.openxmlformats.org/drawingml/2006/main" name="CME538_Theme">
  <a:themeElements>
    <a:clrScheme name="Custom 2">
      <a:dk1>
        <a:srgbClr val="444445"/>
      </a:dk1>
      <a:lt1>
        <a:srgbClr val="000000"/>
      </a:lt1>
      <a:dk2>
        <a:srgbClr val="7B8994"/>
      </a:dk2>
      <a:lt2>
        <a:srgbClr val="3D464D"/>
      </a:lt2>
      <a:accent1>
        <a:srgbClr val="0061FF"/>
      </a:accent1>
      <a:accent2>
        <a:srgbClr val="0061FF"/>
      </a:accent2>
      <a:accent3>
        <a:srgbClr val="0061FF"/>
      </a:accent3>
      <a:accent4>
        <a:srgbClr val="7B8994"/>
      </a:accent4>
      <a:accent5>
        <a:srgbClr val="7B8994"/>
      </a:accent5>
      <a:accent6>
        <a:srgbClr val="F7B41A"/>
      </a:accent6>
      <a:hlink>
        <a:srgbClr val="3D464D"/>
      </a:hlink>
      <a:folHlink>
        <a:srgbClr val="3D464D"/>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ME538_Theme" id="{DCCCEB3A-1126-4899-8747-E90825775742}" vid="{E468FFBD-BE18-4D37-B782-F25FF97B547B}"/>
    </a:ext>
  </a:extLst>
</a:theme>
</file>

<file path=docProps/app.xml><?xml version="1.0" encoding="utf-8"?>
<Properties xmlns="http://schemas.openxmlformats.org/officeDocument/2006/extended-properties" xmlns:vt="http://schemas.openxmlformats.org/officeDocument/2006/docPropsVTypes">
  <Template>CME538_Theme</Template>
  <TotalTime>38943</TotalTime>
  <Words>1687</Words>
  <Application>Microsoft Office PowerPoint</Application>
  <PresentationFormat>Widescreen</PresentationFormat>
  <Paragraphs>186</Paragraphs>
  <Slides>44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Consolas</vt:lpstr>
      <vt:lpstr>Courier New</vt:lpstr>
      <vt:lpstr>Segoe UI</vt:lpstr>
      <vt:lpstr>Wingdings</vt:lpstr>
      <vt:lpstr>CME538_Theme</vt:lpstr>
      <vt:lpstr>CME538 Introduction to Data Science</vt:lpstr>
      <vt:lpstr>Pandas III</vt:lpstr>
      <vt:lpstr>Pandas III</vt:lpstr>
      <vt:lpstr>Lambda Functions</vt:lpstr>
      <vt:lpstr>Lambda Functions</vt:lpstr>
      <vt:lpstr>Pandas III</vt:lpstr>
      <vt:lpstr>Iterating</vt:lpstr>
      <vt:lpstr>Iterating</vt:lpstr>
      <vt:lpstr>Iterating</vt:lpstr>
      <vt:lpstr>Iterating</vt:lpstr>
      <vt:lpstr>Iterating</vt:lpstr>
      <vt:lpstr>Iterating</vt:lpstr>
      <vt:lpstr>Iterating</vt:lpstr>
      <vt:lpstr>Iterating</vt:lpstr>
      <vt:lpstr>Iterating</vt:lpstr>
      <vt:lpstr>Iterating</vt:lpstr>
      <vt:lpstr>Iterating</vt:lpstr>
      <vt:lpstr>Iterating</vt:lpstr>
      <vt:lpstr>Iterating</vt:lpstr>
      <vt:lpstr>Iterating</vt:lpstr>
      <vt:lpstr>Iterating</vt:lpstr>
      <vt:lpstr>Pandas III</vt:lpstr>
      <vt:lpstr>Merging</vt:lpstr>
      <vt:lpstr>Merging</vt:lpstr>
      <vt:lpstr>Merging</vt:lpstr>
      <vt:lpstr>Merging</vt:lpstr>
      <vt:lpstr>Merging</vt:lpstr>
      <vt:lpstr>Merging</vt:lpstr>
      <vt:lpstr>Merging</vt:lpstr>
      <vt:lpstr>Merging</vt:lpstr>
      <vt:lpstr>Merging</vt:lpstr>
      <vt:lpstr>Merging</vt:lpstr>
      <vt:lpstr>Merging</vt:lpstr>
      <vt:lpstr>Merging</vt:lpstr>
      <vt:lpstr>Merging</vt:lpstr>
      <vt:lpstr>Merging</vt:lpstr>
      <vt:lpstr>Merging</vt:lpstr>
      <vt:lpstr>Merging</vt:lpstr>
      <vt:lpstr>Merging</vt:lpstr>
      <vt:lpstr>Merging</vt:lpstr>
      <vt:lpstr>Merging</vt:lpstr>
      <vt:lpstr>Merging</vt:lpstr>
      <vt:lpstr>Practice!</vt:lpstr>
      <vt:lpstr>CME538 Introduction to Data Science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CME538 Introduction to Data Science</dc:title>
  <dc:creator>Sebastian Goodfellow</dc:creator>
  <cp:lastModifiedBy>Sebastian Goodfellow</cp:lastModifiedBy>
  <cp:revision>382</cp:revision>
  <dcterms:created xsi:type="dcterms:W3CDTF">2020-06-06T13:31:37Z</dcterms:created>
  <dcterms:modified xsi:type="dcterms:W3CDTF">2023-09-14T15:03:29Z</dcterms:modified>
</cp:coreProperties>
</file>